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9" r:id="rId1"/>
  </p:sldMasterIdLst>
  <p:sldIdLst>
    <p:sldId id="316" r:id="rId2"/>
    <p:sldId id="317" r:id="rId3"/>
    <p:sldId id="319" r:id="rId4"/>
    <p:sldId id="320" r:id="rId5"/>
    <p:sldId id="321" r:id="rId6"/>
    <p:sldId id="322" r:id="rId7"/>
    <p:sldId id="324" r:id="rId8"/>
    <p:sldId id="323" r:id="rId9"/>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325" r:id="rId34"/>
    <p:sldId id="328" r:id="rId35"/>
    <p:sldId id="280" r:id="rId36"/>
    <p:sldId id="326" r:id="rId37"/>
    <p:sldId id="281" r:id="rId38"/>
    <p:sldId id="327" r:id="rId39"/>
    <p:sldId id="282" r:id="rId40"/>
    <p:sldId id="329" r:id="rId41"/>
    <p:sldId id="335" r:id="rId42"/>
    <p:sldId id="283" r:id="rId43"/>
    <p:sldId id="284" r:id="rId44"/>
    <p:sldId id="285" r:id="rId45"/>
    <p:sldId id="286" r:id="rId46"/>
    <p:sldId id="287" r:id="rId47"/>
    <p:sldId id="288" r:id="rId48"/>
    <p:sldId id="334" r:id="rId49"/>
    <p:sldId id="331" r:id="rId50"/>
    <p:sldId id="330" r:id="rId51"/>
    <p:sldId id="332" r:id="rId52"/>
    <p:sldId id="289" r:id="rId53"/>
    <p:sldId id="290" r:id="rId54"/>
    <p:sldId id="291" r:id="rId55"/>
    <p:sldId id="292" r:id="rId56"/>
    <p:sldId id="333" r:id="rId57"/>
    <p:sldId id="293" r:id="rId58"/>
    <p:sldId id="336" r:id="rId59"/>
    <p:sldId id="294" r:id="rId60"/>
    <p:sldId id="295" r:id="rId61"/>
    <p:sldId id="296" r:id="rId62"/>
    <p:sldId id="297" r:id="rId63"/>
    <p:sldId id="298" r:id="rId64"/>
    <p:sldId id="299" r:id="rId65"/>
    <p:sldId id="300" r:id="rId66"/>
    <p:sldId id="301" r:id="rId67"/>
    <p:sldId id="337" r:id="rId68"/>
    <p:sldId id="302" r:id="rId69"/>
    <p:sldId id="303" r:id="rId70"/>
    <p:sldId id="304" r:id="rId71"/>
    <p:sldId id="305" r:id="rId72"/>
    <p:sldId id="306" r:id="rId73"/>
    <p:sldId id="307" r:id="rId74"/>
    <p:sldId id="308" r:id="rId75"/>
    <p:sldId id="309" r:id="rId76"/>
    <p:sldId id="310" r:id="rId77"/>
    <p:sldId id="311" r:id="rId78"/>
    <p:sldId id="312" r:id="rId79"/>
    <p:sldId id="313" r:id="rId80"/>
    <p:sldId id="314" r:id="rId81"/>
    <p:sldId id="315" r:id="rId82"/>
    <p:sldId id="338" r:id="rId8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FE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59" d="100"/>
          <a:sy n="59" d="100"/>
        </p:scale>
        <p:origin x="1893" y="3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97750" cy="6858000"/>
          </a:xfrm>
          <a:prstGeom prst="rect">
            <a:avLst/>
          </a:prstGeom>
        </p:spPr>
      </p:pic>
      <p:sp>
        <p:nvSpPr>
          <p:cNvPr id="2" name="Title 1"/>
          <p:cNvSpPr>
            <a:spLocks noGrp="1"/>
          </p:cNvSpPr>
          <p:nvPr>
            <p:ph type="ctrTitle"/>
          </p:nvPr>
        </p:nvSpPr>
        <p:spPr>
          <a:xfrm>
            <a:off x="2743973" y="1964267"/>
            <a:ext cx="5714228" cy="2421464"/>
          </a:xfrm>
        </p:spPr>
        <p:txBody>
          <a:bodyPr anchor="b">
            <a:normAutofit/>
          </a:bodyPr>
          <a:lstStyle>
            <a:lvl1pPr algn="r">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52311" y="5870576"/>
            <a:ext cx="1212173" cy="377825"/>
          </a:xfrm>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a:xfrm>
            <a:off x="2743973" y="5870576"/>
            <a:ext cx="3932137" cy="377825"/>
          </a:xfrm>
        </p:spPr>
        <p:txBody>
          <a:bodyPr/>
          <a:lstStyle/>
          <a:p>
            <a:endParaRPr lang="en-US"/>
          </a:p>
        </p:txBody>
      </p:sp>
      <p:sp>
        <p:nvSpPr>
          <p:cNvPr id="6" name="Slide Number Placeholder 5"/>
          <p:cNvSpPr>
            <a:spLocks noGrp="1"/>
          </p:cNvSpPr>
          <p:nvPr>
            <p:ph type="sldNum" sz="quarter" idx="12"/>
          </p:nvPr>
        </p:nvSpPr>
        <p:spPr>
          <a:xfrm>
            <a:off x="8040685" y="5870576"/>
            <a:ext cx="417516" cy="3778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41947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4732865"/>
            <a:ext cx="7772400" cy="566738"/>
          </a:xfrm>
        </p:spPr>
        <p:txBody>
          <a:bodyPr anchor="b">
            <a:normAutofit/>
          </a:bodyPr>
          <a:lstStyle>
            <a:lvl1pPr algn="l">
              <a:defRPr sz="2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a:lvl1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6054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3" y="609602"/>
            <a:ext cx="7772399"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457202" y="4343400"/>
            <a:ext cx="777239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56299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7"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1" name="TextBox 10"/>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2" name="TextBox 11"/>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6" name="Text Placeholder 9"/>
          <p:cNvSpPr>
            <a:spLocks noGrp="1"/>
          </p:cNvSpPr>
          <p:nvPr>
            <p:ph type="body" sz="quarter" idx="13"/>
          </p:nvPr>
        </p:nvSpPr>
        <p:spPr>
          <a:xfrm>
            <a:off x="988671" y="3352800"/>
            <a:ext cx="6876133" cy="381000"/>
          </a:xfrm>
        </p:spPr>
        <p:txBody>
          <a:bodyPr anchor="ct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462266" y="4343400"/>
            <a:ext cx="77724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27657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3291648"/>
            <a:ext cx="7772401" cy="1468800"/>
          </a:xfrm>
        </p:spPr>
        <p:txBody>
          <a:bodyPr anchor="b">
            <a:normAutofit/>
          </a:bodyPr>
          <a:lstStyle>
            <a:lvl1pPr algn="l">
              <a:defRPr sz="2800" b="0" cap="none"/>
            </a:lvl1pPr>
          </a:lstStyle>
          <a:p>
            <a:r>
              <a:rPr lang="en-US"/>
              <a:t>Click to edit Master title style</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41306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1" name="TextBox 10"/>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2" name="TextBox 11"/>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457200" y="3886200"/>
            <a:ext cx="7772401" cy="8890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60801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4440" y="609602"/>
            <a:ext cx="7772401" cy="2743199"/>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464440" y="3505200"/>
            <a:ext cx="7772401" cy="8382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60926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8" name="Title 1"/>
          <p:cNvSpPr>
            <a:spLocks noGrp="1"/>
          </p:cNvSpPr>
          <p:nvPr>
            <p:ph type="title"/>
          </p:nvPr>
        </p:nvSpPr>
        <p:spPr>
          <a:xfrm>
            <a:off x="457200" y="609601"/>
            <a:ext cx="7772400" cy="1456267"/>
          </a:xfrm>
        </p:spPr>
        <p:txBody>
          <a:bodyPr>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58154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Vertical Title 1"/>
          <p:cNvSpPr>
            <a:spLocks noGrp="1"/>
          </p:cNvSpPr>
          <p:nvPr>
            <p:ph type="title" orient="vert"/>
          </p:nvPr>
        </p:nvSpPr>
        <p:spPr>
          <a:xfrm>
            <a:off x="6552978" y="609600"/>
            <a:ext cx="1676621" cy="5181601"/>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53522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82824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2" y="3308581"/>
            <a:ext cx="77724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53724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12642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4145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609601"/>
            <a:ext cx="7772400" cy="1456267"/>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51526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Date Placeholder 1"/>
          <p:cNvSpPr>
            <a:spLocks noGrp="1"/>
          </p:cNvSpPr>
          <p:nvPr>
            <p:ph type="dt" sz="half" idx="10"/>
          </p:nvPr>
        </p:nvSpPr>
        <p:spPr/>
        <p:txBody>
          <a:bodyPr/>
          <a:lstStyle/>
          <a:p>
            <a:fld id="{5BCAD085-E8A6-8845-BD4E-CB4CCA059FC4}" type="datetimeFigureOut">
              <a:rPr lang="en-US" smtClean="0"/>
              <a:t>12/5/2024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6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2"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1718" y="1557868"/>
            <a:ext cx="2862910" cy="1439332"/>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606144" y="609601"/>
            <a:ext cx="4627975"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15844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2128" y="1735672"/>
            <a:ext cx="4097204" cy="1371600"/>
          </a:xfrm>
        </p:spPr>
        <p:txBody>
          <a:bodyPr anchor="b">
            <a:normAutofit/>
          </a:bodyPr>
          <a:lstStyle>
            <a:lvl1pPr algn="l">
              <a:defRPr sz="24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dirty="0"/>
            </a:lvl1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1219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1"/>
            <a:ext cx="7772400"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142068"/>
            <a:ext cx="7772400"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23712" y="5870576"/>
            <a:ext cx="1212173"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12/5/2024</a:t>
            </a:fld>
            <a:endParaRPr lang="en-US"/>
          </a:p>
        </p:txBody>
      </p:sp>
      <p:sp>
        <p:nvSpPr>
          <p:cNvPr id="5" name="Footer Placeholder 4"/>
          <p:cNvSpPr>
            <a:spLocks noGrp="1"/>
          </p:cNvSpPr>
          <p:nvPr>
            <p:ph type="ftr" sz="quarter" idx="3"/>
          </p:nvPr>
        </p:nvSpPr>
        <p:spPr>
          <a:xfrm>
            <a:off x="457200" y="5870576"/>
            <a:ext cx="5990311"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812085" y="5870576"/>
            <a:ext cx="417516"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055241033"/>
      </p:ext>
    </p:extLst>
  </p:cSld>
  <p:clrMap bg1="dk1" tx1="lt1" bg2="dk2" tx2="lt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3CBFC-DA54-BFBA-4C78-1574AB2DA1B1}"/>
              </a:ext>
            </a:extLst>
          </p:cNvPr>
          <p:cNvSpPr>
            <a:spLocks noGrp="1"/>
          </p:cNvSpPr>
          <p:nvPr>
            <p:ph type="ctrTitle"/>
          </p:nvPr>
        </p:nvSpPr>
        <p:spPr>
          <a:xfrm>
            <a:off x="397565" y="1212575"/>
            <a:ext cx="8372723" cy="2387876"/>
          </a:xfrm>
        </p:spPr>
        <p:txBody>
          <a:bodyPr>
            <a:normAutofit/>
          </a:bodyPr>
          <a:lstStyle/>
          <a:p>
            <a:r>
              <a:rPr lang="en-US" sz="6600" b="1" dirty="0"/>
              <a:t>The Father, the Son, and the Spirit</a:t>
            </a:r>
          </a:p>
        </p:txBody>
      </p:sp>
      <p:sp>
        <p:nvSpPr>
          <p:cNvPr id="3" name="Subtitle 2">
            <a:extLst>
              <a:ext uri="{FF2B5EF4-FFF2-40B4-BE49-F238E27FC236}">
                <a16:creationId xmlns:a16="http://schemas.microsoft.com/office/drawing/2014/main" id="{20D409B2-26E1-158D-DFAC-879A7D11C094}"/>
              </a:ext>
            </a:extLst>
          </p:cNvPr>
          <p:cNvSpPr>
            <a:spLocks noGrp="1"/>
          </p:cNvSpPr>
          <p:nvPr>
            <p:ph type="subTitle" idx="1"/>
          </p:nvPr>
        </p:nvSpPr>
        <p:spPr/>
        <p:txBody>
          <a:bodyPr/>
          <a:lstStyle/>
          <a:p>
            <a:r>
              <a:rPr lang="en-US" sz="3200" dirty="0"/>
              <a:t>2024 Quarter 4 Lesson 11</a:t>
            </a:r>
          </a:p>
          <a:p>
            <a:r>
              <a:rPr lang="en-US" sz="3200" dirty="0"/>
              <a:t>John 15, 16, 17</a:t>
            </a:r>
            <a:r>
              <a:rPr lang="en-US" sz="2000" dirty="0"/>
              <a:t> </a:t>
            </a:r>
            <a:endParaRPr lang="en-US" dirty="0"/>
          </a:p>
          <a:p>
            <a:endParaRPr lang="en-US" dirty="0"/>
          </a:p>
        </p:txBody>
      </p:sp>
    </p:spTree>
    <p:extLst>
      <p:ext uri="{BB962C8B-B14F-4D97-AF65-F5344CB8AC3E}">
        <p14:creationId xmlns:p14="http://schemas.microsoft.com/office/powerpoint/2010/main" val="2626833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The Point: Interconnectedness (John 15:2)</a:t>
            </a:r>
          </a:p>
        </p:txBody>
      </p:sp>
      <p:sp>
        <p:nvSpPr>
          <p:cNvPr id="3" name="Content Placeholder 2"/>
          <p:cNvSpPr>
            <a:spLocks noGrp="1"/>
          </p:cNvSpPr>
          <p:nvPr>
            <p:ph sz="half" idx="1"/>
          </p:nvPr>
        </p:nvSpPr>
        <p:spPr/>
        <p:txBody>
          <a:bodyPr>
            <a:normAutofit lnSpcReduction="10000"/>
          </a:bodyPr>
          <a:lstStyle/>
          <a:p>
            <a:r>
              <a:rPr sz="3200" dirty="0"/>
              <a:t>Every branch in me that </a:t>
            </a:r>
            <a:r>
              <a:rPr sz="3200" dirty="0" err="1"/>
              <a:t>beareth</a:t>
            </a:r>
            <a:r>
              <a:rPr sz="3200" dirty="0"/>
              <a:t> not fruit he taketh away: and every branch that </a:t>
            </a:r>
            <a:r>
              <a:rPr sz="3200" dirty="0" err="1"/>
              <a:t>beareth</a:t>
            </a:r>
            <a:r>
              <a:rPr sz="3200" dirty="0"/>
              <a:t> fruit, he </a:t>
            </a:r>
            <a:r>
              <a:rPr sz="3200" dirty="0" err="1"/>
              <a:t>purgeth</a:t>
            </a:r>
            <a:r>
              <a:rPr sz="3200" dirty="0"/>
              <a:t> it, that it may bring forth more fruit.</a:t>
            </a:r>
          </a:p>
        </p:txBody>
      </p:sp>
      <p:pic>
        <p:nvPicPr>
          <p:cNvPr id="2050" name="Picture 2" descr="Ascension Press ...">
            <a:extLst>
              <a:ext uri="{FF2B5EF4-FFF2-40B4-BE49-F238E27FC236}">
                <a16:creationId xmlns:a16="http://schemas.microsoft.com/office/drawing/2014/main" id="{595CF424-6BF9-5AF6-F81F-063D0B106F5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614"/>
          <a:stretch/>
        </p:blipFill>
        <p:spPr bwMode="auto">
          <a:xfrm>
            <a:off x="4495996" y="2274073"/>
            <a:ext cx="3929808" cy="33793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The Point: Interconnectedness (John 15:3)</a:t>
            </a:r>
          </a:p>
        </p:txBody>
      </p:sp>
      <p:sp>
        <p:nvSpPr>
          <p:cNvPr id="3" name="Content Placeholder 2"/>
          <p:cNvSpPr>
            <a:spLocks noGrp="1"/>
          </p:cNvSpPr>
          <p:nvPr>
            <p:ph sz="half" idx="1"/>
          </p:nvPr>
        </p:nvSpPr>
        <p:spPr/>
        <p:txBody>
          <a:bodyPr>
            <a:normAutofit/>
          </a:bodyPr>
          <a:lstStyle/>
          <a:p>
            <a:r>
              <a:rPr sz="4000" dirty="0"/>
              <a:t>Now ye are clean through the word which I have spoken unto you.</a:t>
            </a:r>
          </a:p>
        </p:txBody>
      </p:sp>
      <p:pic>
        <p:nvPicPr>
          <p:cNvPr id="3074" name="Picture 2" descr="Principle 6 — Growing Christians ...">
            <a:extLst>
              <a:ext uri="{FF2B5EF4-FFF2-40B4-BE49-F238E27FC236}">
                <a16:creationId xmlns:a16="http://schemas.microsoft.com/office/drawing/2014/main" id="{A70C47C7-9F24-2717-9AC1-56FB1E6051F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806" r="22977"/>
          <a:stretch/>
        </p:blipFill>
        <p:spPr bwMode="auto">
          <a:xfrm>
            <a:off x="4873753" y="2448466"/>
            <a:ext cx="3268383" cy="31439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dirty="0"/>
              <a:t>The Point: Interconnectedness (John 15:4)</a:t>
            </a:r>
          </a:p>
        </p:txBody>
      </p:sp>
      <p:sp>
        <p:nvSpPr>
          <p:cNvPr id="3" name="Content Placeholder 2"/>
          <p:cNvSpPr>
            <a:spLocks noGrp="1"/>
          </p:cNvSpPr>
          <p:nvPr>
            <p:ph sz="half" idx="1"/>
          </p:nvPr>
        </p:nvSpPr>
        <p:spPr/>
        <p:txBody>
          <a:bodyPr>
            <a:normAutofit fontScale="92500" lnSpcReduction="20000"/>
          </a:bodyPr>
          <a:lstStyle/>
          <a:p>
            <a:r>
              <a:rPr sz="3600" dirty="0"/>
              <a:t>Abide in me, and I in you. As the branch cannot bear fruit of itself, except it abide in the vine; no more can ye, except ye abide in me.</a:t>
            </a:r>
          </a:p>
        </p:txBody>
      </p:sp>
      <p:pic>
        <p:nvPicPr>
          <p:cNvPr id="4098" name="Picture 2" descr="The Symbol of the True Vine — John 15 | by Jordan Gutierrez | Reflections  on Music, Worship, and Spiritual Formation | Medium">
            <a:extLst>
              <a:ext uri="{FF2B5EF4-FFF2-40B4-BE49-F238E27FC236}">
                <a16:creationId xmlns:a16="http://schemas.microsoft.com/office/drawing/2014/main" id="{4E3BE8C2-030B-1247-F8D1-1D81AEB8379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8994"/>
          <a:stretch/>
        </p:blipFill>
        <p:spPr bwMode="auto">
          <a:xfrm>
            <a:off x="4742428" y="2358353"/>
            <a:ext cx="3359951" cy="3121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dirty="0"/>
              <a:t>The Point: Interconnectedness (John 15:5)</a:t>
            </a:r>
          </a:p>
        </p:txBody>
      </p:sp>
      <p:sp>
        <p:nvSpPr>
          <p:cNvPr id="3" name="Content Placeholder 2"/>
          <p:cNvSpPr>
            <a:spLocks noGrp="1"/>
          </p:cNvSpPr>
          <p:nvPr>
            <p:ph sz="half" idx="1"/>
          </p:nvPr>
        </p:nvSpPr>
        <p:spPr/>
        <p:txBody>
          <a:bodyPr>
            <a:normAutofit fontScale="92500" lnSpcReduction="20000"/>
          </a:bodyPr>
          <a:lstStyle/>
          <a:p>
            <a:r>
              <a:rPr sz="3600" dirty="0"/>
              <a:t>I am the vine, ye are the branches: He that </a:t>
            </a:r>
            <a:r>
              <a:rPr sz="3600" dirty="0" err="1"/>
              <a:t>abideth</a:t>
            </a:r>
            <a:r>
              <a:rPr sz="3600" dirty="0"/>
              <a:t> in me, and I in him, the same bringeth forth much fruit: for without me ye can do nothing.</a:t>
            </a:r>
          </a:p>
        </p:txBody>
      </p:sp>
      <p:pic>
        <p:nvPicPr>
          <p:cNvPr id="5122" name="Picture 2" descr="The Vine and Branches | St. Peter's ...">
            <a:extLst>
              <a:ext uri="{FF2B5EF4-FFF2-40B4-BE49-F238E27FC236}">
                <a16:creationId xmlns:a16="http://schemas.microsoft.com/office/drawing/2014/main" id="{9C479429-F2E0-FDD7-B610-89662B5395A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347" r="16674"/>
          <a:stretch/>
        </p:blipFill>
        <p:spPr bwMode="auto">
          <a:xfrm>
            <a:off x="4767484" y="2430277"/>
            <a:ext cx="3462116" cy="30727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dirty="0"/>
              <a:t>The Point: Interconnectedness (John 15:6)</a:t>
            </a:r>
          </a:p>
        </p:txBody>
      </p:sp>
      <p:sp>
        <p:nvSpPr>
          <p:cNvPr id="3" name="Content Placeholder 2"/>
          <p:cNvSpPr>
            <a:spLocks noGrp="1"/>
          </p:cNvSpPr>
          <p:nvPr>
            <p:ph sz="half" idx="1"/>
          </p:nvPr>
        </p:nvSpPr>
        <p:spPr/>
        <p:txBody>
          <a:bodyPr>
            <a:normAutofit fontScale="92500" lnSpcReduction="10000"/>
          </a:bodyPr>
          <a:lstStyle/>
          <a:p>
            <a:r>
              <a:rPr sz="3200" dirty="0"/>
              <a:t>If a man abide not in me, he is cast forth as a branch, and is withered; and men gather them, and cast them into the fire, and they are burned.</a:t>
            </a:r>
          </a:p>
        </p:txBody>
      </p:sp>
      <p:pic>
        <p:nvPicPr>
          <p:cNvPr id="6146" name="Picture 2" descr="John 15:6 - &quot;If a man abide not in me, he is cast forth as a branch, and is withered; and men gather them, and cast them into the fire, and they are burned.&quot;">
            <a:extLst>
              <a:ext uri="{FF2B5EF4-FFF2-40B4-BE49-F238E27FC236}">
                <a16:creationId xmlns:a16="http://schemas.microsoft.com/office/drawing/2014/main" id="{DB94921E-C071-8D37-BA81-4B021346B03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The Point: Interconnectedness (John 15:7)</a:t>
            </a:r>
          </a:p>
        </p:txBody>
      </p:sp>
      <p:sp>
        <p:nvSpPr>
          <p:cNvPr id="3" name="Content Placeholder 2"/>
          <p:cNvSpPr>
            <a:spLocks noGrp="1"/>
          </p:cNvSpPr>
          <p:nvPr>
            <p:ph sz="half" idx="1"/>
          </p:nvPr>
        </p:nvSpPr>
        <p:spPr/>
        <p:txBody>
          <a:bodyPr>
            <a:normAutofit fontScale="92500" lnSpcReduction="10000"/>
          </a:bodyPr>
          <a:lstStyle/>
          <a:p>
            <a:r>
              <a:rPr sz="4000" dirty="0"/>
              <a:t>If ye abide in me, and my words abide in you, ye shall ask what ye will, and it shall be done unto you.</a:t>
            </a:r>
          </a:p>
        </p:txBody>
      </p:sp>
      <p:pic>
        <p:nvPicPr>
          <p:cNvPr id="8194" name="Picture 2" descr="What Does it Mean to “Abide in the Word ...">
            <a:extLst>
              <a:ext uri="{FF2B5EF4-FFF2-40B4-BE49-F238E27FC236}">
                <a16:creationId xmlns:a16="http://schemas.microsoft.com/office/drawing/2014/main" id="{C32828AE-1B47-AB11-5701-C79FC55366D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3960"/>
          <a:stretch/>
        </p:blipFill>
        <p:spPr bwMode="auto">
          <a:xfrm>
            <a:off x="4873753" y="2347200"/>
            <a:ext cx="3518424" cy="30791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dirty="0"/>
              <a:t>The Point: Interconnectedness (John 15:8)</a:t>
            </a:r>
          </a:p>
        </p:txBody>
      </p:sp>
      <p:sp>
        <p:nvSpPr>
          <p:cNvPr id="3" name="Content Placeholder 2"/>
          <p:cNvSpPr>
            <a:spLocks noGrp="1"/>
          </p:cNvSpPr>
          <p:nvPr>
            <p:ph sz="half" idx="1"/>
          </p:nvPr>
        </p:nvSpPr>
        <p:spPr/>
        <p:txBody>
          <a:bodyPr>
            <a:normAutofit fontScale="92500" lnSpcReduction="10000"/>
          </a:bodyPr>
          <a:lstStyle/>
          <a:p>
            <a:r>
              <a:rPr sz="4400" dirty="0"/>
              <a:t>Herein is my Father glorified, that ye bear much fruit; so shall ye be my disciples.</a:t>
            </a:r>
          </a:p>
        </p:txBody>
      </p:sp>
      <p:pic>
        <p:nvPicPr>
          <p:cNvPr id="7170" name="Picture 2" descr="John 15:7-8 - &quot;If ye abide in me, and my words abide in you, ye shall ask what ye will, and it shall be done unto you. Herein is my Father glorified, that ye bear much fruit; so shall ye be my disciples.&quot;">
            <a:extLst>
              <a:ext uri="{FF2B5EF4-FFF2-40B4-BE49-F238E27FC236}">
                <a16:creationId xmlns:a16="http://schemas.microsoft.com/office/drawing/2014/main" id="{194417FA-E729-8472-4BE3-63B583E5A97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dirty="0"/>
              <a:t>The Point: Interconnectedness (John 15:9)</a:t>
            </a:r>
          </a:p>
        </p:txBody>
      </p:sp>
      <p:sp>
        <p:nvSpPr>
          <p:cNvPr id="3" name="Content Placeholder 2"/>
          <p:cNvSpPr>
            <a:spLocks noGrp="1"/>
          </p:cNvSpPr>
          <p:nvPr>
            <p:ph sz="half" idx="1"/>
          </p:nvPr>
        </p:nvSpPr>
        <p:spPr/>
        <p:txBody>
          <a:bodyPr>
            <a:normAutofit fontScale="92500"/>
          </a:bodyPr>
          <a:lstStyle/>
          <a:p>
            <a:r>
              <a:rPr sz="4400" dirty="0"/>
              <a:t>As the Father hath loved me, so have I loved you: continue ye in my love.</a:t>
            </a:r>
          </a:p>
        </p:txBody>
      </p:sp>
      <p:pic>
        <p:nvPicPr>
          <p:cNvPr id="6" name="Content Placeholder 5">
            <a:extLst>
              <a:ext uri="{FF2B5EF4-FFF2-40B4-BE49-F238E27FC236}">
                <a16:creationId xmlns:a16="http://schemas.microsoft.com/office/drawing/2014/main" id="{B8CC6A42-2095-2233-530F-B0AEB1325197}"/>
              </a:ext>
            </a:extLst>
          </p:cNvPr>
          <p:cNvPicPr>
            <a:picLocks noGrp="1" noChangeAspect="1"/>
          </p:cNvPicPr>
          <p:nvPr>
            <p:ph sz="half" idx="2"/>
          </p:nvPr>
        </p:nvPicPr>
        <p:blipFill>
          <a:blip r:embed="rId2"/>
          <a:stretch>
            <a:fillRect/>
          </a:stretch>
        </p:blipFill>
        <p:spPr>
          <a:xfrm>
            <a:off x="4572000" y="2435736"/>
            <a:ext cx="3649662" cy="364966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The Point: Interconnectedness (John 15:10)</a:t>
            </a:r>
          </a:p>
        </p:txBody>
      </p:sp>
      <p:sp>
        <p:nvSpPr>
          <p:cNvPr id="3" name="Content Placeholder 2"/>
          <p:cNvSpPr>
            <a:spLocks noGrp="1"/>
          </p:cNvSpPr>
          <p:nvPr>
            <p:ph sz="half" idx="1"/>
          </p:nvPr>
        </p:nvSpPr>
        <p:spPr/>
        <p:txBody>
          <a:bodyPr>
            <a:normAutofit fontScale="92500" lnSpcReduction="20000"/>
          </a:bodyPr>
          <a:lstStyle/>
          <a:p>
            <a:r>
              <a:rPr sz="3600" dirty="0"/>
              <a:t>If ye keep my commandments, ye shall abide in my love; even as I have kept my Father's commandments, and abide in his love.</a:t>
            </a:r>
          </a:p>
        </p:txBody>
      </p:sp>
      <p:pic>
        <p:nvPicPr>
          <p:cNvPr id="10242" name="Picture 2" descr="The Ten Commandments | White Throne ...">
            <a:extLst>
              <a:ext uri="{FF2B5EF4-FFF2-40B4-BE49-F238E27FC236}">
                <a16:creationId xmlns:a16="http://schemas.microsoft.com/office/drawing/2014/main" id="{7F7B8A7C-0B28-F7A2-BA8F-9FBDCF5F6BE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56479" y="2321169"/>
            <a:ext cx="4087252" cy="30614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dirty="0"/>
              <a:t>The Point: Interconnectedness (John 15:11)</a:t>
            </a:r>
          </a:p>
        </p:txBody>
      </p:sp>
      <p:sp>
        <p:nvSpPr>
          <p:cNvPr id="3" name="Content Placeholder 2"/>
          <p:cNvSpPr>
            <a:spLocks noGrp="1"/>
          </p:cNvSpPr>
          <p:nvPr>
            <p:ph sz="half" idx="1"/>
          </p:nvPr>
        </p:nvSpPr>
        <p:spPr/>
        <p:txBody>
          <a:bodyPr>
            <a:normAutofit fontScale="92500" lnSpcReduction="10000"/>
          </a:bodyPr>
          <a:lstStyle/>
          <a:p>
            <a:r>
              <a:rPr sz="4000" dirty="0"/>
              <a:t>These things have I spoken unto you, that my joy might remain in you, and that your joy might be full.</a:t>
            </a:r>
          </a:p>
        </p:txBody>
      </p:sp>
      <p:pic>
        <p:nvPicPr>
          <p:cNvPr id="11266" name="Picture 2" descr="Ten Commandments ...">
            <a:extLst>
              <a:ext uri="{FF2B5EF4-FFF2-40B4-BE49-F238E27FC236}">
                <a16:creationId xmlns:a16="http://schemas.microsoft.com/office/drawing/2014/main" id="{663E6ABD-7D49-CDD4-72DF-80E7815196E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7924"/>
          <a:stretch/>
        </p:blipFill>
        <p:spPr bwMode="auto">
          <a:xfrm>
            <a:off x="4572000" y="2526836"/>
            <a:ext cx="3792537" cy="34213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D6E4A-7058-1DD2-BBFF-598EDFAA51AD}"/>
              </a:ext>
            </a:extLst>
          </p:cNvPr>
          <p:cNvSpPr>
            <a:spLocks noGrp="1"/>
          </p:cNvSpPr>
          <p:nvPr>
            <p:ph type="title"/>
          </p:nvPr>
        </p:nvSpPr>
        <p:spPr>
          <a:xfrm>
            <a:off x="397565" y="302150"/>
            <a:ext cx="8340917" cy="1447137"/>
          </a:xfrm>
          <a:solidFill>
            <a:schemeClr val="accent1">
              <a:lumMod val="20000"/>
              <a:lumOff val="80000"/>
            </a:schemeClr>
          </a:solidFill>
        </p:spPr>
        <p:txBody>
          <a:bodyPr>
            <a:normAutofit fontScale="90000"/>
          </a:bodyPr>
          <a:lstStyle/>
          <a:p>
            <a:pPr algn="ctr"/>
            <a:r>
              <a:rPr lang="en-US" sz="4400" b="1" dirty="0">
                <a:solidFill>
                  <a:schemeClr val="accent5">
                    <a:lumMod val="50000"/>
                  </a:schemeClr>
                </a:solidFill>
              </a:rPr>
              <a:t>EGW “Christ’s Object in Coming to the world” </a:t>
            </a:r>
            <a:br>
              <a:rPr lang="en-US" sz="3600" b="1" dirty="0">
                <a:solidFill>
                  <a:schemeClr val="accent5">
                    <a:lumMod val="50000"/>
                  </a:schemeClr>
                </a:solidFill>
              </a:rPr>
            </a:br>
            <a:r>
              <a:rPr lang="en-US" sz="2400" b="1" dirty="0">
                <a:solidFill>
                  <a:schemeClr val="accent5">
                    <a:lumMod val="50000"/>
                  </a:schemeClr>
                </a:solidFill>
              </a:rPr>
              <a:t>Signs of the Times, June 27, 1895</a:t>
            </a:r>
            <a:endParaRPr lang="en-US" sz="3600" b="1" dirty="0">
              <a:solidFill>
                <a:schemeClr val="accent5">
                  <a:lumMod val="50000"/>
                </a:schemeClr>
              </a:solidFill>
            </a:endParaRPr>
          </a:p>
        </p:txBody>
      </p:sp>
      <p:sp>
        <p:nvSpPr>
          <p:cNvPr id="3" name="Content Placeholder 2">
            <a:extLst>
              <a:ext uri="{FF2B5EF4-FFF2-40B4-BE49-F238E27FC236}">
                <a16:creationId xmlns:a16="http://schemas.microsoft.com/office/drawing/2014/main" id="{7C7EED10-0EE8-49AA-9B8B-53A1C443833A}"/>
              </a:ext>
            </a:extLst>
          </p:cNvPr>
          <p:cNvSpPr>
            <a:spLocks noGrp="1"/>
          </p:cNvSpPr>
          <p:nvPr>
            <p:ph idx="1"/>
          </p:nvPr>
        </p:nvSpPr>
        <p:spPr>
          <a:xfrm>
            <a:off x="457200" y="1956020"/>
            <a:ext cx="8281282" cy="3866985"/>
          </a:xfrm>
        </p:spPr>
        <p:txBody>
          <a:bodyPr>
            <a:normAutofit/>
          </a:bodyPr>
          <a:lstStyle/>
          <a:p>
            <a:pPr marL="0" indent="0">
              <a:buNone/>
            </a:pPr>
            <a:r>
              <a:rPr lang="en-US" sz="3600" dirty="0"/>
              <a:t>The great object that brought Christ to the earth was to reveal the Father… But who that is not infinite can understand the infinite? Christ declares, “No man </a:t>
            </a:r>
            <a:r>
              <a:rPr lang="en-US" sz="3600" dirty="0" err="1"/>
              <a:t>knoweth</a:t>
            </a:r>
            <a:r>
              <a:rPr lang="en-US" sz="3600" dirty="0"/>
              <a:t> the Father but the Son, and he to whomsoever the Son shall reveal him.”</a:t>
            </a:r>
          </a:p>
        </p:txBody>
      </p:sp>
    </p:spTree>
    <p:extLst>
      <p:ext uri="{BB962C8B-B14F-4D97-AF65-F5344CB8AC3E}">
        <p14:creationId xmlns:p14="http://schemas.microsoft.com/office/powerpoint/2010/main" val="3835780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800" dirty="0"/>
              <a:t>The Warning: Sympathies (John 15:18)</a:t>
            </a:r>
          </a:p>
        </p:txBody>
      </p:sp>
      <p:sp>
        <p:nvSpPr>
          <p:cNvPr id="4" name="Content Placeholder 3"/>
          <p:cNvSpPr>
            <a:spLocks noGrp="1"/>
          </p:cNvSpPr>
          <p:nvPr>
            <p:ph sz="half" idx="2"/>
          </p:nvPr>
        </p:nvSpPr>
        <p:spPr/>
        <p:txBody>
          <a:bodyPr>
            <a:normAutofit fontScale="92500" lnSpcReduction="10000"/>
          </a:bodyPr>
          <a:lstStyle/>
          <a:p>
            <a:r>
              <a:rPr sz="4400" dirty="0"/>
              <a:t>If the world hate you, ye know that it hated me before it hated you.</a:t>
            </a:r>
          </a:p>
        </p:txBody>
      </p:sp>
      <p:pic>
        <p:nvPicPr>
          <p:cNvPr id="12290" name="Picture 2" descr="God in the Valley (John 15:18-25 ...">
            <a:extLst>
              <a:ext uri="{FF2B5EF4-FFF2-40B4-BE49-F238E27FC236}">
                <a16:creationId xmlns:a16="http://schemas.microsoft.com/office/drawing/2014/main" id="{02A889AF-49C4-D43C-4425-E4ED71E6333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3983"/>
          <a:stretch/>
        </p:blipFill>
        <p:spPr bwMode="auto">
          <a:xfrm>
            <a:off x="415919" y="2408737"/>
            <a:ext cx="3927481" cy="33824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800" dirty="0"/>
              <a:t>The Warning: Sympathies (John 15:19)</a:t>
            </a:r>
          </a:p>
        </p:txBody>
      </p:sp>
      <p:sp>
        <p:nvSpPr>
          <p:cNvPr id="4" name="Content Placeholder 3"/>
          <p:cNvSpPr>
            <a:spLocks noGrp="1"/>
          </p:cNvSpPr>
          <p:nvPr>
            <p:ph sz="half" idx="2"/>
          </p:nvPr>
        </p:nvSpPr>
        <p:spPr/>
        <p:txBody>
          <a:bodyPr>
            <a:normAutofit fontScale="92500" lnSpcReduction="20000"/>
          </a:bodyPr>
          <a:lstStyle/>
          <a:p>
            <a:r>
              <a:rPr sz="3200" dirty="0"/>
              <a:t>If ye were of the world, the world would love his own: but because ye are not of the world, but I have chosen you out of the world, therefore the world </a:t>
            </a:r>
            <a:r>
              <a:rPr sz="3200" dirty="0" err="1"/>
              <a:t>hateth</a:t>
            </a:r>
            <a:r>
              <a:rPr sz="3200" dirty="0"/>
              <a:t> you.</a:t>
            </a:r>
          </a:p>
        </p:txBody>
      </p:sp>
      <p:pic>
        <p:nvPicPr>
          <p:cNvPr id="13314" name="Picture 2" descr="Let's Bring Back Human Connections - Peoplethink">
            <a:extLst>
              <a:ext uri="{FF2B5EF4-FFF2-40B4-BE49-F238E27FC236}">
                <a16:creationId xmlns:a16="http://schemas.microsoft.com/office/drawing/2014/main" id="{D9D687F4-7CF4-B3C1-6D77-884AB7045C9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831" r="3039" b="9256"/>
          <a:stretch/>
        </p:blipFill>
        <p:spPr bwMode="auto">
          <a:xfrm>
            <a:off x="457200" y="2402414"/>
            <a:ext cx="3813047" cy="33228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800" dirty="0"/>
              <a:t>The Warning: Sympathies (John 15:20)</a:t>
            </a:r>
          </a:p>
        </p:txBody>
      </p:sp>
      <p:sp>
        <p:nvSpPr>
          <p:cNvPr id="4" name="Content Placeholder 3"/>
          <p:cNvSpPr>
            <a:spLocks noGrp="1"/>
          </p:cNvSpPr>
          <p:nvPr>
            <p:ph sz="half" idx="2"/>
          </p:nvPr>
        </p:nvSpPr>
        <p:spPr/>
        <p:txBody>
          <a:bodyPr>
            <a:normAutofit fontScale="92500" lnSpcReduction="10000"/>
          </a:bodyPr>
          <a:lstStyle/>
          <a:p>
            <a:r>
              <a:rPr sz="2800" dirty="0"/>
              <a:t>Remember the word that I said unto you, The servant is not greater than his lord. If they have persecuted me, they will also persecute you; if they have kept my saying, they will keep yours also.</a:t>
            </a:r>
          </a:p>
        </p:txBody>
      </p:sp>
      <p:pic>
        <p:nvPicPr>
          <p:cNvPr id="14338" name="Picture 2" descr="7 Tips to Build Meaningful Connections ...">
            <a:extLst>
              <a:ext uri="{FF2B5EF4-FFF2-40B4-BE49-F238E27FC236}">
                <a16:creationId xmlns:a16="http://schemas.microsoft.com/office/drawing/2014/main" id="{F9A632A0-C33C-8A05-AC11-134462F0FB3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001" r="9736"/>
          <a:stretch/>
        </p:blipFill>
        <p:spPr bwMode="auto">
          <a:xfrm>
            <a:off x="626539" y="2361569"/>
            <a:ext cx="3654172" cy="31885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Warning: Sympathies (John 15:21)</a:t>
            </a:r>
          </a:p>
        </p:txBody>
      </p:sp>
      <p:sp>
        <p:nvSpPr>
          <p:cNvPr id="4" name="Content Placeholder 3"/>
          <p:cNvSpPr>
            <a:spLocks noGrp="1"/>
          </p:cNvSpPr>
          <p:nvPr>
            <p:ph sz="half" idx="2"/>
          </p:nvPr>
        </p:nvSpPr>
        <p:spPr/>
        <p:txBody>
          <a:bodyPr>
            <a:normAutofit lnSpcReduction="10000"/>
          </a:bodyPr>
          <a:lstStyle/>
          <a:p>
            <a:r>
              <a:rPr sz="3600" dirty="0"/>
              <a:t>But all these things will they do unto you for my name's sake, because they know not him that sent me.</a:t>
            </a:r>
          </a:p>
        </p:txBody>
      </p:sp>
      <p:pic>
        <p:nvPicPr>
          <p:cNvPr id="15362" name="Picture 2" descr="A LETTER FROM GOD, OUR HEAVENLY FATHER.">
            <a:extLst>
              <a:ext uri="{FF2B5EF4-FFF2-40B4-BE49-F238E27FC236}">
                <a16:creationId xmlns:a16="http://schemas.microsoft.com/office/drawing/2014/main" id="{8D3EC6A9-967E-7DCF-CA6B-2D2CD435CAF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0293" r="7184"/>
          <a:stretch/>
        </p:blipFill>
        <p:spPr bwMode="auto">
          <a:xfrm>
            <a:off x="643597" y="2514916"/>
            <a:ext cx="3699803" cy="3313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Warning: Sympathies (John 15:22)</a:t>
            </a:r>
          </a:p>
        </p:txBody>
      </p:sp>
      <p:sp>
        <p:nvSpPr>
          <p:cNvPr id="4" name="Content Placeholder 3"/>
          <p:cNvSpPr>
            <a:spLocks noGrp="1"/>
          </p:cNvSpPr>
          <p:nvPr>
            <p:ph sz="half" idx="2"/>
          </p:nvPr>
        </p:nvSpPr>
        <p:spPr/>
        <p:txBody>
          <a:bodyPr>
            <a:normAutofit fontScale="92500" lnSpcReduction="10000"/>
          </a:bodyPr>
          <a:lstStyle/>
          <a:p>
            <a:r>
              <a:rPr sz="4000" dirty="0"/>
              <a:t>If I had not come and spoken unto them, they had not had sin: but now they have no cloak for their sin.</a:t>
            </a:r>
          </a:p>
        </p:txBody>
      </p:sp>
      <p:pic>
        <p:nvPicPr>
          <p:cNvPr id="16386" name="Picture 2" descr="An Introduction to Human Color Vision ...">
            <a:extLst>
              <a:ext uri="{FF2B5EF4-FFF2-40B4-BE49-F238E27FC236}">
                <a16:creationId xmlns:a16="http://schemas.microsoft.com/office/drawing/2014/main" id="{4444BAF7-FB4E-6AF9-AFAC-CB7030AC827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9073" r="20084"/>
          <a:stretch/>
        </p:blipFill>
        <p:spPr bwMode="auto">
          <a:xfrm>
            <a:off x="647115" y="2351749"/>
            <a:ext cx="3541886" cy="32297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Warning: Sympathies (John 15:23)</a:t>
            </a:r>
          </a:p>
        </p:txBody>
      </p:sp>
      <p:sp>
        <p:nvSpPr>
          <p:cNvPr id="4" name="Content Placeholder 3"/>
          <p:cNvSpPr>
            <a:spLocks noGrp="1"/>
          </p:cNvSpPr>
          <p:nvPr>
            <p:ph sz="half" idx="2"/>
          </p:nvPr>
        </p:nvSpPr>
        <p:spPr/>
        <p:txBody>
          <a:bodyPr>
            <a:normAutofit/>
          </a:bodyPr>
          <a:lstStyle/>
          <a:p>
            <a:r>
              <a:rPr sz="4800" dirty="0"/>
              <a:t>He that </a:t>
            </a:r>
            <a:r>
              <a:rPr sz="4800" dirty="0" err="1"/>
              <a:t>hateth</a:t>
            </a:r>
            <a:r>
              <a:rPr sz="4800" dirty="0"/>
              <a:t> me </a:t>
            </a:r>
            <a:r>
              <a:rPr sz="4800" dirty="0" err="1"/>
              <a:t>hateth</a:t>
            </a:r>
            <a:r>
              <a:rPr sz="4800" dirty="0"/>
              <a:t> my Father also.</a:t>
            </a:r>
          </a:p>
        </p:txBody>
      </p:sp>
      <p:pic>
        <p:nvPicPr>
          <p:cNvPr id="6" name="Content Placeholder 5">
            <a:extLst>
              <a:ext uri="{FF2B5EF4-FFF2-40B4-BE49-F238E27FC236}">
                <a16:creationId xmlns:a16="http://schemas.microsoft.com/office/drawing/2014/main" id="{4DBC63C9-0F65-70A5-B383-B983AC63DCFE}"/>
              </a:ext>
            </a:extLst>
          </p:cNvPr>
          <p:cNvPicPr>
            <a:picLocks noGrp="1" noChangeAspect="1"/>
          </p:cNvPicPr>
          <p:nvPr>
            <p:ph sz="half" idx="1"/>
          </p:nvPr>
        </p:nvPicPr>
        <p:blipFill>
          <a:blip r:embed="rId2"/>
          <a:stretch>
            <a:fillRect/>
          </a:stretch>
        </p:blipFill>
        <p:spPr>
          <a:xfrm>
            <a:off x="538956" y="2141538"/>
            <a:ext cx="3649662" cy="364966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Warning: Sympathies (John 15:24)</a:t>
            </a:r>
          </a:p>
        </p:txBody>
      </p:sp>
      <p:sp>
        <p:nvSpPr>
          <p:cNvPr id="4" name="Content Placeholder 3"/>
          <p:cNvSpPr>
            <a:spLocks noGrp="1"/>
          </p:cNvSpPr>
          <p:nvPr>
            <p:ph sz="half" idx="2"/>
          </p:nvPr>
        </p:nvSpPr>
        <p:spPr/>
        <p:txBody>
          <a:bodyPr>
            <a:normAutofit fontScale="92500" lnSpcReduction="10000"/>
          </a:bodyPr>
          <a:lstStyle/>
          <a:p>
            <a:r>
              <a:rPr sz="3200" dirty="0"/>
              <a:t>If I had not done among them the works which none other man did, they had not had sin: but now have they both seen and hated both me and my Father.</a:t>
            </a:r>
          </a:p>
        </p:txBody>
      </p:sp>
      <p:pic>
        <p:nvPicPr>
          <p:cNvPr id="9" name="Content Placeholder 8">
            <a:extLst>
              <a:ext uri="{FF2B5EF4-FFF2-40B4-BE49-F238E27FC236}">
                <a16:creationId xmlns:a16="http://schemas.microsoft.com/office/drawing/2014/main" id="{307D5D1C-6A51-7EB6-C4DD-7450C6A9ABE3}"/>
              </a:ext>
            </a:extLst>
          </p:cNvPr>
          <p:cNvPicPr>
            <a:picLocks noGrp="1" noChangeAspect="1"/>
          </p:cNvPicPr>
          <p:nvPr>
            <p:ph sz="half" idx="1"/>
          </p:nvPr>
        </p:nvPicPr>
        <p:blipFill>
          <a:blip r:embed="rId2"/>
          <a:stretch>
            <a:fillRect/>
          </a:stretch>
        </p:blipFill>
        <p:spPr>
          <a:xfrm>
            <a:off x="538956" y="2141538"/>
            <a:ext cx="3649662" cy="364966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Warning: Sympathies (John 15:25)</a:t>
            </a:r>
          </a:p>
        </p:txBody>
      </p:sp>
      <p:sp>
        <p:nvSpPr>
          <p:cNvPr id="4" name="Content Placeholder 3"/>
          <p:cNvSpPr>
            <a:spLocks noGrp="1"/>
          </p:cNvSpPr>
          <p:nvPr>
            <p:ph sz="half" idx="2"/>
          </p:nvPr>
        </p:nvSpPr>
        <p:spPr/>
        <p:txBody>
          <a:bodyPr>
            <a:normAutofit fontScale="92500"/>
          </a:bodyPr>
          <a:lstStyle/>
          <a:p>
            <a:r>
              <a:rPr sz="3600" dirty="0"/>
              <a:t>But this cometh to pass, that the word might be fulfilled that is written in their law, They hated me without a cause.</a:t>
            </a:r>
          </a:p>
        </p:txBody>
      </p:sp>
      <p:pic>
        <p:nvPicPr>
          <p:cNvPr id="19460" name="Picture 4" descr="A Rabbi reads from a Torah scroll in ...">
            <a:extLst>
              <a:ext uri="{FF2B5EF4-FFF2-40B4-BE49-F238E27FC236}">
                <a16:creationId xmlns:a16="http://schemas.microsoft.com/office/drawing/2014/main" id="{AC3575D4-782E-49EE-F4F8-8CAC3C3AB22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68216" y="2232791"/>
            <a:ext cx="3467686" cy="34676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a:t>
            </a:r>
            <a:r>
              <a:rPr lang="en-US" sz="4400" dirty="0"/>
              <a:t>Coming Comforter </a:t>
            </a:r>
            <a:br>
              <a:rPr lang="en-US" sz="4400" dirty="0"/>
            </a:br>
            <a:r>
              <a:rPr sz="4400" dirty="0"/>
              <a:t>(John 15:26)</a:t>
            </a:r>
          </a:p>
        </p:txBody>
      </p:sp>
      <p:pic>
        <p:nvPicPr>
          <p:cNvPr id="5" name="Content Placeholder 4">
            <a:extLst>
              <a:ext uri="{FF2B5EF4-FFF2-40B4-BE49-F238E27FC236}">
                <a16:creationId xmlns:a16="http://schemas.microsoft.com/office/drawing/2014/main" id="{0DB13963-9A70-F012-863D-FDDE10F7286E}"/>
              </a:ext>
            </a:extLst>
          </p:cNvPr>
          <p:cNvPicPr>
            <a:picLocks noGrp="1" noChangeAspect="1"/>
          </p:cNvPicPr>
          <p:nvPr>
            <p:ph sz="half" idx="1"/>
          </p:nvPr>
        </p:nvPicPr>
        <p:blipFill>
          <a:blip r:embed="rId2"/>
          <a:stretch>
            <a:fillRect/>
          </a:stretch>
        </p:blipFill>
        <p:spPr>
          <a:xfrm>
            <a:off x="538956" y="2141538"/>
            <a:ext cx="3649662" cy="3649662"/>
          </a:xfrm>
          <a:prstGeom prst="rect">
            <a:avLst/>
          </a:prstGeom>
        </p:spPr>
      </p:pic>
      <p:sp>
        <p:nvSpPr>
          <p:cNvPr id="4" name="Content Placeholder 3"/>
          <p:cNvSpPr>
            <a:spLocks noGrp="1"/>
          </p:cNvSpPr>
          <p:nvPr>
            <p:ph sz="half" idx="2"/>
          </p:nvPr>
        </p:nvSpPr>
        <p:spPr/>
        <p:txBody>
          <a:bodyPr>
            <a:normAutofit fontScale="92500" lnSpcReduction="20000"/>
          </a:bodyPr>
          <a:lstStyle/>
          <a:p>
            <a:r>
              <a:rPr sz="3200" dirty="0"/>
              <a:t>But when the Comforter is come, whom I will send unto you from the Father, even the Spirit of truth, which </a:t>
            </a:r>
            <a:r>
              <a:rPr sz="3200" dirty="0" err="1"/>
              <a:t>proceedeth</a:t>
            </a:r>
            <a:r>
              <a:rPr sz="3200" dirty="0"/>
              <a:t> from the Father, he shall testify of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2369"/>
            <a:ext cx="7772400" cy="1573499"/>
          </a:xfrm>
        </p:spPr>
        <p:txBody>
          <a:bodyPr>
            <a:normAutofit/>
          </a:bodyPr>
          <a:lstStyle/>
          <a:p>
            <a:r>
              <a:rPr sz="4800" dirty="0"/>
              <a:t>The Coming Comforter (John 16:5)</a:t>
            </a:r>
          </a:p>
        </p:txBody>
      </p:sp>
      <p:sp>
        <p:nvSpPr>
          <p:cNvPr id="3" name="Content Placeholder 2"/>
          <p:cNvSpPr>
            <a:spLocks noGrp="1"/>
          </p:cNvSpPr>
          <p:nvPr>
            <p:ph sz="half" idx="1"/>
          </p:nvPr>
        </p:nvSpPr>
        <p:spPr/>
        <p:txBody>
          <a:bodyPr>
            <a:normAutofit fontScale="92500" lnSpcReduction="10000"/>
          </a:bodyPr>
          <a:lstStyle/>
          <a:p>
            <a:r>
              <a:rPr sz="4000" dirty="0"/>
              <a:t>But now I go my way to him that sent me; and none of you </a:t>
            </a:r>
            <a:r>
              <a:rPr sz="4000" dirty="0" err="1"/>
              <a:t>asketh</a:t>
            </a:r>
            <a:r>
              <a:rPr sz="4000" dirty="0"/>
              <a:t> me, Whither </a:t>
            </a:r>
            <a:r>
              <a:rPr sz="4000" dirty="0" err="1"/>
              <a:t>goest</a:t>
            </a:r>
            <a:r>
              <a:rPr sz="4000" dirty="0"/>
              <a:t> thou?</a:t>
            </a:r>
          </a:p>
        </p:txBody>
      </p:sp>
      <p:pic>
        <p:nvPicPr>
          <p:cNvPr id="20482" name="Picture 2" descr="john 3:16">
            <a:extLst>
              <a:ext uri="{FF2B5EF4-FFF2-40B4-BE49-F238E27FC236}">
                <a16:creationId xmlns:a16="http://schemas.microsoft.com/office/drawing/2014/main" id="{7C9A33F9-92F2-EC6D-F30A-489EF645A99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2EB4D-8918-4754-5712-81E104A7D5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82A671-6B85-FCB8-9544-0795871D3581}"/>
              </a:ext>
            </a:extLst>
          </p:cNvPr>
          <p:cNvSpPr>
            <a:spLocks noGrp="1"/>
          </p:cNvSpPr>
          <p:nvPr>
            <p:ph type="title"/>
          </p:nvPr>
        </p:nvSpPr>
        <p:spPr>
          <a:xfrm>
            <a:off x="397565" y="302150"/>
            <a:ext cx="8340917" cy="1447137"/>
          </a:xfrm>
          <a:solidFill>
            <a:schemeClr val="accent1">
              <a:lumMod val="20000"/>
              <a:lumOff val="80000"/>
            </a:schemeClr>
          </a:solidFill>
        </p:spPr>
        <p:txBody>
          <a:bodyPr>
            <a:normAutofit fontScale="90000"/>
          </a:bodyPr>
          <a:lstStyle/>
          <a:p>
            <a:pPr algn="ctr"/>
            <a:r>
              <a:rPr lang="en-US" sz="4400" b="1" dirty="0">
                <a:solidFill>
                  <a:schemeClr val="accent5">
                    <a:lumMod val="50000"/>
                  </a:schemeClr>
                </a:solidFill>
              </a:rPr>
              <a:t>EGW “Christ’s Object in Coming to the world” </a:t>
            </a:r>
            <a:br>
              <a:rPr lang="en-US" sz="3600" b="1" dirty="0">
                <a:solidFill>
                  <a:schemeClr val="accent5">
                    <a:lumMod val="50000"/>
                  </a:schemeClr>
                </a:solidFill>
              </a:rPr>
            </a:br>
            <a:r>
              <a:rPr lang="en-US" sz="2400" b="1" dirty="0">
                <a:solidFill>
                  <a:schemeClr val="accent5">
                    <a:lumMod val="50000"/>
                  </a:schemeClr>
                </a:solidFill>
              </a:rPr>
              <a:t>Signs of the Times, June 27, 1895</a:t>
            </a:r>
            <a:endParaRPr lang="en-US" sz="3600" b="1" dirty="0">
              <a:solidFill>
                <a:schemeClr val="accent5">
                  <a:lumMod val="50000"/>
                </a:schemeClr>
              </a:solidFill>
            </a:endParaRPr>
          </a:p>
        </p:txBody>
      </p:sp>
      <p:sp>
        <p:nvSpPr>
          <p:cNvPr id="3" name="Content Placeholder 2">
            <a:extLst>
              <a:ext uri="{FF2B5EF4-FFF2-40B4-BE49-F238E27FC236}">
                <a16:creationId xmlns:a16="http://schemas.microsoft.com/office/drawing/2014/main" id="{39A6E491-F244-51B3-5F29-BE54B4578166}"/>
              </a:ext>
            </a:extLst>
          </p:cNvPr>
          <p:cNvSpPr>
            <a:spLocks noGrp="1"/>
          </p:cNvSpPr>
          <p:nvPr>
            <p:ph idx="1"/>
          </p:nvPr>
        </p:nvSpPr>
        <p:spPr>
          <a:xfrm>
            <a:off x="457200" y="1924216"/>
            <a:ext cx="8281282" cy="3866985"/>
          </a:xfrm>
        </p:spPr>
        <p:txBody>
          <a:bodyPr>
            <a:normAutofit/>
          </a:bodyPr>
          <a:lstStyle/>
          <a:p>
            <a:pPr marL="0" indent="0">
              <a:buNone/>
            </a:pPr>
            <a:r>
              <a:rPr lang="en-US" sz="3600" dirty="0"/>
              <a:t>The greatness of God cannot be measured or comprehended. And that doctrine that denies the absolute Godhead of Jesus Christ, denies also the Godhead of the Father; for no man </a:t>
            </a:r>
            <a:r>
              <a:rPr lang="en-US" sz="3600" dirty="0" err="1"/>
              <a:t>knoweth</a:t>
            </a:r>
            <a:r>
              <a:rPr lang="en-US" sz="3600" dirty="0"/>
              <a:t> the Son but the Father.</a:t>
            </a:r>
          </a:p>
        </p:txBody>
      </p:sp>
    </p:spTree>
    <p:extLst>
      <p:ext uri="{BB962C8B-B14F-4D97-AF65-F5344CB8AC3E}">
        <p14:creationId xmlns:p14="http://schemas.microsoft.com/office/powerpoint/2010/main" val="3579073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Coming Comforter </a:t>
            </a:r>
            <a:br>
              <a:rPr lang="en-US" sz="4400" dirty="0"/>
            </a:br>
            <a:r>
              <a:rPr sz="4400" dirty="0"/>
              <a:t>(John 16:6)</a:t>
            </a:r>
          </a:p>
        </p:txBody>
      </p:sp>
      <p:sp>
        <p:nvSpPr>
          <p:cNvPr id="3" name="Content Placeholder 2"/>
          <p:cNvSpPr>
            <a:spLocks noGrp="1"/>
          </p:cNvSpPr>
          <p:nvPr>
            <p:ph sz="half" idx="1"/>
          </p:nvPr>
        </p:nvSpPr>
        <p:spPr/>
        <p:txBody>
          <a:bodyPr>
            <a:normAutofit lnSpcReduction="10000"/>
          </a:bodyPr>
          <a:lstStyle/>
          <a:p>
            <a:r>
              <a:rPr sz="4000" dirty="0"/>
              <a:t>But because I have said these things unto you, sorrow hath filled your heart.</a:t>
            </a:r>
          </a:p>
        </p:txBody>
      </p:sp>
      <p:pic>
        <p:nvPicPr>
          <p:cNvPr id="21506" name="Picture 2" descr="John 6:16 - &quot;And when even was now come, his disciples went down unto the sea,&quot;">
            <a:extLst>
              <a:ext uri="{FF2B5EF4-FFF2-40B4-BE49-F238E27FC236}">
                <a16:creationId xmlns:a16="http://schemas.microsoft.com/office/drawing/2014/main" id="{4074BACB-8944-8040-C73E-C1EFCEF607C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Coming Comforter </a:t>
            </a:r>
            <a:br>
              <a:rPr lang="en-US" sz="4400" dirty="0"/>
            </a:br>
            <a:r>
              <a:rPr sz="4400" dirty="0"/>
              <a:t>(John 16:7)</a:t>
            </a:r>
          </a:p>
        </p:txBody>
      </p:sp>
      <p:sp>
        <p:nvSpPr>
          <p:cNvPr id="3" name="Content Placeholder 2"/>
          <p:cNvSpPr>
            <a:spLocks noGrp="1"/>
          </p:cNvSpPr>
          <p:nvPr>
            <p:ph sz="half" idx="1"/>
          </p:nvPr>
        </p:nvSpPr>
        <p:spPr/>
        <p:txBody>
          <a:bodyPr>
            <a:normAutofit fontScale="92500" lnSpcReduction="20000"/>
          </a:bodyPr>
          <a:lstStyle/>
          <a:p>
            <a:r>
              <a:rPr sz="3200" dirty="0"/>
              <a:t>Nevertheless I tell you the truth; It is expedient for you that I go away: for if I go not away, the Comforter will not come unto you; but if I depart, I will send him unto you.</a:t>
            </a:r>
          </a:p>
        </p:txBody>
      </p:sp>
      <p:pic>
        <p:nvPicPr>
          <p:cNvPr id="22530" name="Picture 2" descr="create image of the Holy Spirit. Make the Holy Spirit Glorious">
            <a:extLst>
              <a:ext uri="{FF2B5EF4-FFF2-40B4-BE49-F238E27FC236}">
                <a16:creationId xmlns:a16="http://schemas.microsoft.com/office/drawing/2014/main" id="{CBC80B5E-09E5-2176-B8EC-1AFBFDC03FE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Coming Comforter </a:t>
            </a:r>
            <a:br>
              <a:rPr lang="en-US" sz="4400" dirty="0"/>
            </a:br>
            <a:r>
              <a:rPr sz="4400" dirty="0"/>
              <a:t>(John 16:8)</a:t>
            </a:r>
          </a:p>
        </p:txBody>
      </p:sp>
      <p:sp>
        <p:nvSpPr>
          <p:cNvPr id="3" name="Content Placeholder 2"/>
          <p:cNvSpPr>
            <a:spLocks noGrp="1"/>
          </p:cNvSpPr>
          <p:nvPr>
            <p:ph sz="half" idx="1"/>
          </p:nvPr>
        </p:nvSpPr>
        <p:spPr/>
        <p:txBody>
          <a:bodyPr>
            <a:normAutofit fontScale="92500"/>
          </a:bodyPr>
          <a:lstStyle/>
          <a:p>
            <a:r>
              <a:rPr sz="4000" dirty="0"/>
              <a:t>And when he is come, he will reprove the world of sin, and of righteousness, and of judgment:</a:t>
            </a:r>
          </a:p>
        </p:txBody>
      </p:sp>
      <p:pic>
        <p:nvPicPr>
          <p:cNvPr id="23554" name="Picture 2" descr="create image of the Holy Spirit. Make the Holy Spirit Glorious. Make him like a Beautiful Dove&#10;&#10;Create a pious digital art piece that respectfully depicts an important figure in Christianity, the Holy Spirit. The Holy Spirit is gloriously and elegantly manifested as a beautiful dove, soaring through the air with radiant feathers, symbolizing its divinity. This art is filled with warm tones and light, conceptualizing the illuminating and heartening essence of the Holy Spirit.">
            <a:extLst>
              <a:ext uri="{FF2B5EF4-FFF2-40B4-BE49-F238E27FC236}">
                <a16:creationId xmlns:a16="http://schemas.microsoft.com/office/drawing/2014/main" id="{605C12B3-39EA-06CE-BA54-862FA2325E7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A2937-AD92-0E11-764A-023A60E2FCD0}"/>
              </a:ext>
            </a:extLst>
          </p:cNvPr>
          <p:cNvSpPr>
            <a:spLocks noGrp="1"/>
          </p:cNvSpPr>
          <p:nvPr>
            <p:ph type="title"/>
          </p:nvPr>
        </p:nvSpPr>
        <p:spPr>
          <a:xfrm>
            <a:off x="3438939" y="712967"/>
            <a:ext cx="4854272" cy="1456267"/>
          </a:xfrm>
        </p:spPr>
        <p:txBody>
          <a:bodyPr>
            <a:normAutofit/>
          </a:bodyPr>
          <a:lstStyle/>
          <a:p>
            <a:pPr algn="ctr"/>
            <a:r>
              <a:rPr lang="en-US" sz="3600" b="1" dirty="0"/>
              <a:t>he will </a:t>
            </a:r>
            <a:r>
              <a:rPr lang="en-US" sz="4400" b="1" dirty="0"/>
              <a:t>Reprove</a:t>
            </a:r>
            <a:endParaRPr lang="en-US" sz="3600" b="1" dirty="0"/>
          </a:p>
        </p:txBody>
      </p:sp>
      <p:sp>
        <p:nvSpPr>
          <p:cNvPr id="3" name="Content Placeholder 2">
            <a:extLst>
              <a:ext uri="{FF2B5EF4-FFF2-40B4-BE49-F238E27FC236}">
                <a16:creationId xmlns:a16="http://schemas.microsoft.com/office/drawing/2014/main" id="{C005F9F3-2647-52D4-E98D-4DCBBF59D1DF}"/>
              </a:ext>
            </a:extLst>
          </p:cNvPr>
          <p:cNvSpPr>
            <a:spLocks noGrp="1"/>
          </p:cNvSpPr>
          <p:nvPr>
            <p:ph idx="1"/>
          </p:nvPr>
        </p:nvSpPr>
        <p:spPr>
          <a:xfrm>
            <a:off x="457200" y="2377440"/>
            <a:ext cx="8392602" cy="3975652"/>
          </a:xfrm>
        </p:spPr>
        <p:txBody>
          <a:bodyPr>
            <a:normAutofit fontScale="92500" lnSpcReduction="10000"/>
          </a:bodyPr>
          <a:lstStyle/>
          <a:p>
            <a:pPr marL="0" indent="0">
              <a:buNone/>
            </a:pPr>
            <a:r>
              <a:rPr lang="en-US" sz="3600" dirty="0"/>
              <a:t>The word translated “reprove” is the Greek </a:t>
            </a:r>
            <a:r>
              <a:rPr lang="en-US" sz="3600" i="1" dirty="0" err="1"/>
              <a:t>elegcho</a:t>
            </a:r>
            <a:r>
              <a:rPr lang="en-US" sz="3600" dirty="0"/>
              <a:t>, “to convict.” It’s translated as “convict in John 8:9. In John 8:46 it is translated “convince” (cf. 1 Cor. 14:24; Titus 1 :9; James 2:9), but “convict” would be preferable. In Luke 3:19; Eph. 5:11, 13; 2 Tim. 4:2 </a:t>
            </a:r>
            <a:r>
              <a:rPr lang="en-US" sz="3600" i="1" dirty="0" err="1"/>
              <a:t>elegcho</a:t>
            </a:r>
            <a:r>
              <a:rPr lang="en-US" sz="3600" dirty="0"/>
              <a:t> is translated “reprove,” and in 1 Tim. 5:20; Titus 1:13; Heb. 12:5; Rev. 3:19 “rebuke.”</a:t>
            </a:r>
          </a:p>
        </p:txBody>
      </p:sp>
      <p:pic>
        <p:nvPicPr>
          <p:cNvPr id="24578" name="Picture 2" descr="Holy Spirit Fire Dove Images – Browse 4,625 Stock Photos, Vectors, and  Video | Adobe Stock">
            <a:extLst>
              <a:ext uri="{FF2B5EF4-FFF2-40B4-BE49-F238E27FC236}">
                <a16:creationId xmlns:a16="http://schemas.microsoft.com/office/drawing/2014/main" id="{DF14474A-96F3-0924-3254-6CA1A5CF182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36111" y1="15278" x2="36111" y2="15278"/>
                        <a14:backgroundMark x1="57407" y1="24444" x2="57407" y2="24444"/>
                        <a14:backgroundMark x1="37407" y1="20833" x2="37407" y2="20833"/>
                        <a14:backgroundMark x1="37222" y1="26389" x2="37222" y2="26389"/>
                        <a14:backgroundMark x1="67963" y1="58611" x2="67963" y2="58611"/>
                        <a14:backgroundMark x1="67593" y1="67778" x2="67593" y2="67778"/>
                        <a14:backgroundMark x1="63333" y1="71389" x2="63333" y2="71389"/>
                        <a14:backgroundMark x1="46111" y1="84167" x2="46111" y2="84167"/>
                        <a14:backgroundMark x1="46111" y1="84167" x2="46111" y2="84167"/>
                        <a14:backgroundMark x1="43889" y1="86667" x2="43889" y2="86667"/>
                        <a14:backgroundMark x1="37222" y1="82500" x2="37222" y2="82500"/>
                        <a14:backgroundMark x1="36111" y1="79722" x2="36111" y2="79722"/>
                        <a14:backgroundMark x1="36111" y1="79722" x2="36111" y2="79722"/>
                        <a14:backgroundMark x1="36111" y1="79722" x2="36111" y2="79722"/>
                        <a14:backgroundMark x1="39259" y1="80556" x2="39259" y2="80556"/>
                        <a14:backgroundMark x1="39259" y1="80556" x2="39259" y2="80556"/>
                        <a14:backgroundMark x1="48148" y1="83056" x2="48148" y2="83056"/>
                        <a14:backgroundMark x1="48148" y1="83056" x2="48148" y2="83056"/>
                        <a14:backgroundMark x1="33704" y1="64444" x2="33704" y2="64444"/>
                        <a14:backgroundMark x1="32778" y1="67222" x2="32778" y2="67222"/>
                        <a14:backgroundMark x1="32778" y1="67222" x2="32778" y2="67222"/>
                        <a14:backgroundMark x1="32778" y1="67222" x2="32778" y2="67222"/>
                        <a14:backgroundMark x1="29815" y1="70000" x2="29815" y2="70000"/>
                        <a14:backgroundMark x1="27963" y1="68056" x2="27963" y2="68056"/>
                        <a14:backgroundMark x1="21296" y1="29167" x2="21296" y2="29167"/>
                        <a14:backgroundMark x1="42963" y1="33333" x2="42963" y2="33333"/>
                        <a14:backgroundMark x1="42963" y1="33333" x2="42963" y2="33333"/>
                        <a14:backgroundMark x1="42963" y1="33333" x2="42963" y2="33333"/>
                        <a14:backgroundMark x1="41481" y1="32778" x2="41481" y2="32778"/>
                        <a14:backgroundMark x1="41481" y1="32778" x2="41481" y2="32778"/>
                        <a14:backgroundMark x1="41481" y1="32778" x2="41481" y2="32778"/>
                        <a14:backgroundMark x1="42778" y1="40000" x2="42778" y2="40000"/>
                        <a14:backgroundMark x1="42778" y1="40000" x2="42778" y2="40000"/>
                        <a14:backgroundMark x1="45370" y1="41667" x2="45370" y2="41667"/>
                        <a14:backgroundMark x1="47407" y1="38333" x2="47407" y2="38333"/>
                        <a14:backgroundMark x1="30926" y1="60000" x2="30926" y2="60000"/>
                        <a14:backgroundMark x1="27963" y1="51667" x2="27963" y2="51667"/>
                        <a14:backgroundMark x1="74259" y1="48611" x2="74259" y2="48611"/>
                        <a14:backgroundMark x1="72963" y1="48611" x2="72963" y2="48611"/>
                        <a14:backgroundMark x1="56111" y1="62222" x2="56111" y2="62222"/>
                        <a14:backgroundMark x1="43148" y1="62222" x2="43148" y2="62222"/>
                        <a14:backgroundMark x1="34259" y1="70000" x2="34259" y2="70000"/>
                        <a14:backgroundMark x1="53333" y1="76944" x2="53333" y2="76944"/>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flipH="1">
            <a:off x="-675860" y="-273399"/>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21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24454-6064-B5CF-72DA-CA0DE7958C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7AB1CF-FA4F-F231-DF85-804375090814}"/>
              </a:ext>
            </a:extLst>
          </p:cNvPr>
          <p:cNvSpPr>
            <a:spLocks noGrp="1"/>
          </p:cNvSpPr>
          <p:nvPr>
            <p:ph type="title"/>
          </p:nvPr>
        </p:nvSpPr>
        <p:spPr>
          <a:xfrm>
            <a:off x="457200" y="609601"/>
            <a:ext cx="4854272" cy="1456267"/>
          </a:xfrm>
        </p:spPr>
        <p:txBody>
          <a:bodyPr>
            <a:normAutofit/>
          </a:bodyPr>
          <a:lstStyle/>
          <a:p>
            <a:pPr algn="ctr"/>
            <a:r>
              <a:rPr lang="en-US" sz="3600" b="1" dirty="0"/>
              <a:t>he will reprove the world of sin</a:t>
            </a:r>
          </a:p>
        </p:txBody>
      </p:sp>
      <p:sp>
        <p:nvSpPr>
          <p:cNvPr id="3" name="Content Placeholder 2">
            <a:extLst>
              <a:ext uri="{FF2B5EF4-FFF2-40B4-BE49-F238E27FC236}">
                <a16:creationId xmlns:a16="http://schemas.microsoft.com/office/drawing/2014/main" id="{4C4C591D-EF5D-A987-8336-40F67F365893}"/>
              </a:ext>
            </a:extLst>
          </p:cNvPr>
          <p:cNvSpPr>
            <a:spLocks noGrp="1"/>
          </p:cNvSpPr>
          <p:nvPr>
            <p:ph idx="1"/>
          </p:nvPr>
        </p:nvSpPr>
        <p:spPr>
          <a:xfrm>
            <a:off x="457200" y="2377440"/>
            <a:ext cx="8392602" cy="3975652"/>
          </a:xfrm>
        </p:spPr>
        <p:txBody>
          <a:bodyPr>
            <a:normAutofit fontScale="92500"/>
          </a:bodyPr>
          <a:lstStyle/>
          <a:p>
            <a:pPr marL="0" indent="0">
              <a:buNone/>
            </a:pPr>
            <a:r>
              <a:rPr lang="en-US" sz="3600" dirty="0"/>
              <a:t>The day of Pentecost, the day when the gift of the Spirit was bestowed, provided a striking exhibit of this aspect of the Spirit’s work. Those who heard Peter’s address were “pricked in their heart” (Acts 2:37). One of the first evidences of the operation of the Holy Spirit is the deep conviction that one is a sinner.</a:t>
            </a:r>
          </a:p>
        </p:txBody>
      </p:sp>
      <p:pic>
        <p:nvPicPr>
          <p:cNvPr id="24578" name="Picture 2" descr="Holy Spirit Fire Dove Images – Browse 4,625 Stock Photos, Vectors, and  Video | Adobe Stock">
            <a:extLst>
              <a:ext uri="{FF2B5EF4-FFF2-40B4-BE49-F238E27FC236}">
                <a16:creationId xmlns:a16="http://schemas.microsoft.com/office/drawing/2014/main" id="{2A22F8AC-6051-82AB-2D8D-7E823FDA302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36111" y1="15278" x2="36111" y2="15278"/>
                        <a14:backgroundMark x1="57407" y1="24444" x2="57407" y2="24444"/>
                        <a14:backgroundMark x1="37407" y1="20833" x2="37407" y2="20833"/>
                        <a14:backgroundMark x1="37222" y1="26389" x2="37222" y2="26389"/>
                        <a14:backgroundMark x1="67963" y1="58611" x2="67963" y2="58611"/>
                        <a14:backgroundMark x1="67593" y1="67778" x2="67593" y2="67778"/>
                        <a14:backgroundMark x1="63333" y1="71389" x2="63333" y2="71389"/>
                        <a14:backgroundMark x1="46111" y1="84167" x2="46111" y2="84167"/>
                        <a14:backgroundMark x1="46111" y1="84167" x2="46111" y2="84167"/>
                        <a14:backgroundMark x1="43889" y1="86667" x2="43889" y2="86667"/>
                        <a14:backgroundMark x1="37222" y1="82500" x2="37222" y2="82500"/>
                        <a14:backgroundMark x1="36111" y1="79722" x2="36111" y2="79722"/>
                        <a14:backgroundMark x1="36111" y1="79722" x2="36111" y2="79722"/>
                        <a14:backgroundMark x1="36111" y1="79722" x2="36111" y2="79722"/>
                        <a14:backgroundMark x1="39259" y1="80556" x2="39259" y2="80556"/>
                        <a14:backgroundMark x1="39259" y1="80556" x2="39259" y2="80556"/>
                        <a14:backgroundMark x1="48148" y1="83056" x2="48148" y2="83056"/>
                        <a14:backgroundMark x1="48148" y1="83056" x2="48148" y2="83056"/>
                        <a14:backgroundMark x1="33704" y1="64444" x2="33704" y2="64444"/>
                        <a14:backgroundMark x1="32778" y1="67222" x2="32778" y2="67222"/>
                        <a14:backgroundMark x1="32778" y1="67222" x2="32778" y2="67222"/>
                        <a14:backgroundMark x1="32778" y1="67222" x2="32778" y2="67222"/>
                        <a14:backgroundMark x1="29815" y1="70000" x2="29815" y2="70000"/>
                        <a14:backgroundMark x1="27963" y1="68056" x2="27963" y2="68056"/>
                        <a14:backgroundMark x1="21296" y1="29167" x2="21296" y2="29167"/>
                        <a14:backgroundMark x1="42963" y1="33333" x2="42963" y2="33333"/>
                        <a14:backgroundMark x1="42963" y1="33333" x2="42963" y2="33333"/>
                        <a14:backgroundMark x1="42963" y1="33333" x2="42963" y2="33333"/>
                        <a14:backgroundMark x1="41481" y1="32778" x2="41481" y2="32778"/>
                        <a14:backgroundMark x1="41481" y1="32778" x2="41481" y2="32778"/>
                        <a14:backgroundMark x1="41481" y1="32778" x2="41481" y2="32778"/>
                        <a14:backgroundMark x1="42778" y1="40000" x2="42778" y2="40000"/>
                        <a14:backgroundMark x1="42778" y1="40000" x2="42778" y2="40000"/>
                        <a14:backgroundMark x1="45370" y1="41667" x2="45370" y2="41667"/>
                        <a14:backgroundMark x1="47407" y1="38333" x2="47407" y2="38333"/>
                        <a14:backgroundMark x1="30926" y1="60000" x2="30926" y2="60000"/>
                        <a14:backgroundMark x1="27963" y1="51667" x2="27963" y2="51667"/>
                        <a14:backgroundMark x1="74259" y1="48611" x2="74259" y2="48611"/>
                        <a14:backgroundMark x1="72963" y1="48611" x2="72963" y2="48611"/>
                        <a14:backgroundMark x1="56111" y1="62222" x2="56111" y2="62222"/>
                        <a14:backgroundMark x1="43148" y1="62222" x2="43148" y2="62222"/>
                        <a14:backgroundMark x1="34259" y1="70000" x2="34259" y2="70000"/>
                        <a14:backgroundMark x1="53333" y1="76944" x2="53333" y2="76944"/>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4572000" y="-376766"/>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051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800" dirty="0"/>
              <a:t>The Coming Comforter </a:t>
            </a:r>
            <a:br>
              <a:rPr lang="en-US" sz="4800" dirty="0"/>
            </a:br>
            <a:r>
              <a:rPr sz="4800" dirty="0"/>
              <a:t>(John 16:9)</a:t>
            </a:r>
          </a:p>
        </p:txBody>
      </p:sp>
      <p:sp>
        <p:nvSpPr>
          <p:cNvPr id="3" name="Content Placeholder 2"/>
          <p:cNvSpPr>
            <a:spLocks noGrp="1"/>
          </p:cNvSpPr>
          <p:nvPr>
            <p:ph sz="half" idx="1"/>
          </p:nvPr>
        </p:nvSpPr>
        <p:spPr/>
        <p:txBody>
          <a:bodyPr>
            <a:normAutofit fontScale="92500"/>
          </a:bodyPr>
          <a:lstStyle/>
          <a:p>
            <a:r>
              <a:rPr sz="5400" dirty="0"/>
              <a:t>Of sin, because they believe not on me;</a:t>
            </a:r>
          </a:p>
        </p:txBody>
      </p:sp>
      <p:pic>
        <p:nvPicPr>
          <p:cNvPr id="25602" name="Picture 2" descr="Sin: The Christian's Constant Enemy ...">
            <a:extLst>
              <a:ext uri="{FF2B5EF4-FFF2-40B4-BE49-F238E27FC236}">
                <a16:creationId xmlns:a16="http://schemas.microsoft.com/office/drawing/2014/main" id="{ACF24AE8-E39A-5B99-EA18-7090E9D83AE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20541" y="2735249"/>
            <a:ext cx="4154577" cy="27546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705B7-A3A1-5BA1-9C5C-EBAE2704D3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0CDAB-6353-7236-7406-B12F8F3489AB}"/>
              </a:ext>
            </a:extLst>
          </p:cNvPr>
          <p:cNvSpPr>
            <a:spLocks noGrp="1"/>
          </p:cNvSpPr>
          <p:nvPr>
            <p:ph type="title"/>
          </p:nvPr>
        </p:nvSpPr>
        <p:spPr>
          <a:xfrm>
            <a:off x="457200" y="609601"/>
            <a:ext cx="4854272" cy="1456267"/>
          </a:xfrm>
        </p:spPr>
        <p:txBody>
          <a:bodyPr>
            <a:normAutofit fontScale="90000"/>
          </a:bodyPr>
          <a:lstStyle/>
          <a:p>
            <a:pPr algn="ctr"/>
            <a:r>
              <a:rPr lang="en-US" sz="3600" b="1" dirty="0"/>
              <a:t>he will reprove the world of Righteousness</a:t>
            </a:r>
          </a:p>
        </p:txBody>
      </p:sp>
      <p:sp>
        <p:nvSpPr>
          <p:cNvPr id="3" name="Content Placeholder 2">
            <a:extLst>
              <a:ext uri="{FF2B5EF4-FFF2-40B4-BE49-F238E27FC236}">
                <a16:creationId xmlns:a16="http://schemas.microsoft.com/office/drawing/2014/main" id="{F994A6FD-0D50-C882-C5BA-8CD4FAC8DBAA}"/>
              </a:ext>
            </a:extLst>
          </p:cNvPr>
          <p:cNvSpPr>
            <a:spLocks noGrp="1"/>
          </p:cNvSpPr>
          <p:nvPr>
            <p:ph idx="1"/>
          </p:nvPr>
        </p:nvSpPr>
        <p:spPr>
          <a:xfrm>
            <a:off x="238539" y="2377440"/>
            <a:ext cx="8611263" cy="3975652"/>
          </a:xfrm>
        </p:spPr>
        <p:txBody>
          <a:bodyPr>
            <a:normAutofit/>
          </a:bodyPr>
          <a:lstStyle/>
          <a:p>
            <a:pPr marL="0" indent="0">
              <a:buNone/>
            </a:pPr>
            <a:r>
              <a:rPr lang="en-US" sz="3600" dirty="0"/>
              <a:t>Not only does the Spirit expose sin; He convicts of positive righteousness. He urges men to accept the righteousness of Christ, both the imputed (Rom. 10:3-10) and the imparted (Gal. 2:20; Phil. 2:13).</a:t>
            </a:r>
          </a:p>
        </p:txBody>
      </p:sp>
      <p:pic>
        <p:nvPicPr>
          <p:cNvPr id="24578" name="Picture 2" descr="Holy Spirit Fire Dove Images – Browse 4,625 Stock Photos, Vectors, and  Video | Adobe Stock">
            <a:extLst>
              <a:ext uri="{FF2B5EF4-FFF2-40B4-BE49-F238E27FC236}">
                <a16:creationId xmlns:a16="http://schemas.microsoft.com/office/drawing/2014/main" id="{C74D3021-549C-4F89-6DEA-2ACB1F17977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36111" y1="15278" x2="36111" y2="15278"/>
                        <a14:backgroundMark x1="57407" y1="24444" x2="57407" y2="24444"/>
                        <a14:backgroundMark x1="37407" y1="20833" x2="37407" y2="20833"/>
                        <a14:backgroundMark x1="37222" y1="26389" x2="37222" y2="26389"/>
                        <a14:backgroundMark x1="67963" y1="58611" x2="67963" y2="58611"/>
                        <a14:backgroundMark x1="67593" y1="67778" x2="67593" y2="67778"/>
                        <a14:backgroundMark x1="63333" y1="71389" x2="63333" y2="71389"/>
                        <a14:backgroundMark x1="46111" y1="84167" x2="46111" y2="84167"/>
                        <a14:backgroundMark x1="46111" y1="84167" x2="46111" y2="84167"/>
                        <a14:backgroundMark x1="43889" y1="86667" x2="43889" y2="86667"/>
                        <a14:backgroundMark x1="37222" y1="82500" x2="37222" y2="82500"/>
                        <a14:backgroundMark x1="36111" y1="79722" x2="36111" y2="79722"/>
                        <a14:backgroundMark x1="36111" y1="79722" x2="36111" y2="79722"/>
                        <a14:backgroundMark x1="36111" y1="79722" x2="36111" y2="79722"/>
                        <a14:backgroundMark x1="39259" y1="80556" x2="39259" y2="80556"/>
                        <a14:backgroundMark x1="39259" y1="80556" x2="39259" y2="80556"/>
                        <a14:backgroundMark x1="48148" y1="83056" x2="48148" y2="83056"/>
                        <a14:backgroundMark x1="48148" y1="83056" x2="48148" y2="83056"/>
                        <a14:backgroundMark x1="33704" y1="64444" x2="33704" y2="64444"/>
                        <a14:backgroundMark x1="32778" y1="67222" x2="32778" y2="67222"/>
                        <a14:backgroundMark x1="32778" y1="67222" x2="32778" y2="67222"/>
                        <a14:backgroundMark x1="32778" y1="67222" x2="32778" y2="67222"/>
                        <a14:backgroundMark x1="29815" y1="70000" x2="29815" y2="70000"/>
                        <a14:backgroundMark x1="27963" y1="68056" x2="27963" y2="68056"/>
                        <a14:backgroundMark x1="21296" y1="29167" x2="21296" y2="29167"/>
                        <a14:backgroundMark x1="42963" y1="33333" x2="42963" y2="33333"/>
                        <a14:backgroundMark x1="42963" y1="33333" x2="42963" y2="33333"/>
                        <a14:backgroundMark x1="42963" y1="33333" x2="42963" y2="33333"/>
                        <a14:backgroundMark x1="41481" y1="32778" x2="41481" y2="32778"/>
                        <a14:backgroundMark x1="41481" y1="32778" x2="41481" y2="32778"/>
                        <a14:backgroundMark x1="41481" y1="32778" x2="41481" y2="32778"/>
                        <a14:backgroundMark x1="42778" y1="40000" x2="42778" y2="40000"/>
                        <a14:backgroundMark x1="42778" y1="40000" x2="42778" y2="40000"/>
                        <a14:backgroundMark x1="45370" y1="41667" x2="45370" y2="41667"/>
                        <a14:backgroundMark x1="47407" y1="38333" x2="47407" y2="38333"/>
                        <a14:backgroundMark x1="30926" y1="60000" x2="30926" y2="60000"/>
                        <a14:backgroundMark x1="27963" y1="51667" x2="27963" y2="51667"/>
                        <a14:backgroundMark x1="74259" y1="48611" x2="74259" y2="48611"/>
                        <a14:backgroundMark x1="72963" y1="48611" x2="72963" y2="48611"/>
                        <a14:backgroundMark x1="56111" y1="62222" x2="56111" y2="62222"/>
                        <a14:backgroundMark x1="43148" y1="62222" x2="43148" y2="62222"/>
                        <a14:backgroundMark x1="34259" y1="70000" x2="34259" y2="70000"/>
                        <a14:backgroundMark x1="53333" y1="76944" x2="53333" y2="76944"/>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4572000" y="-376766"/>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85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800" dirty="0"/>
              <a:t>The Coming Comforter </a:t>
            </a:r>
            <a:br>
              <a:rPr lang="en-US" sz="4800" dirty="0"/>
            </a:br>
            <a:r>
              <a:rPr sz="4800" dirty="0"/>
              <a:t>(John 16:10)</a:t>
            </a:r>
          </a:p>
        </p:txBody>
      </p:sp>
      <p:sp>
        <p:nvSpPr>
          <p:cNvPr id="3" name="Content Placeholder 2"/>
          <p:cNvSpPr>
            <a:spLocks noGrp="1"/>
          </p:cNvSpPr>
          <p:nvPr>
            <p:ph sz="half" idx="1"/>
          </p:nvPr>
        </p:nvSpPr>
        <p:spPr/>
        <p:txBody>
          <a:bodyPr>
            <a:normAutofit fontScale="92500" lnSpcReduction="10000"/>
          </a:bodyPr>
          <a:lstStyle/>
          <a:p>
            <a:r>
              <a:rPr sz="4400" dirty="0"/>
              <a:t>Of righteousness, because I go to my Father, and ye see me no more;</a:t>
            </a:r>
          </a:p>
        </p:txBody>
      </p:sp>
      <p:pic>
        <p:nvPicPr>
          <p:cNvPr id="26626" name="Picture 2" descr="Justice, righteousness and the power of ...">
            <a:extLst>
              <a:ext uri="{FF2B5EF4-FFF2-40B4-BE49-F238E27FC236}">
                <a16:creationId xmlns:a16="http://schemas.microsoft.com/office/drawing/2014/main" id="{C7D5A279-B669-0D4E-BDBB-C07DC6C8FAF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48559" y="2631882"/>
            <a:ext cx="4438240" cy="29534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E1670-18AE-B05C-2235-2C7EC8A769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25899-0352-C7C9-5D41-16828D4D5FDC}"/>
              </a:ext>
            </a:extLst>
          </p:cNvPr>
          <p:cNvSpPr>
            <a:spLocks noGrp="1"/>
          </p:cNvSpPr>
          <p:nvPr>
            <p:ph type="title"/>
          </p:nvPr>
        </p:nvSpPr>
        <p:spPr>
          <a:xfrm>
            <a:off x="457200" y="609601"/>
            <a:ext cx="4854272" cy="1456267"/>
          </a:xfrm>
        </p:spPr>
        <p:txBody>
          <a:bodyPr>
            <a:normAutofit/>
          </a:bodyPr>
          <a:lstStyle/>
          <a:p>
            <a:pPr algn="ctr"/>
            <a:r>
              <a:rPr lang="en-US" sz="3600" b="1" dirty="0"/>
              <a:t>he will reprove the world of Judgement</a:t>
            </a:r>
          </a:p>
        </p:txBody>
      </p:sp>
      <p:sp>
        <p:nvSpPr>
          <p:cNvPr id="3" name="Content Placeholder 2">
            <a:extLst>
              <a:ext uri="{FF2B5EF4-FFF2-40B4-BE49-F238E27FC236}">
                <a16:creationId xmlns:a16="http://schemas.microsoft.com/office/drawing/2014/main" id="{4E3D7B1C-9BED-8B82-2ACE-06886B7E07E7}"/>
              </a:ext>
            </a:extLst>
          </p:cNvPr>
          <p:cNvSpPr>
            <a:spLocks noGrp="1"/>
          </p:cNvSpPr>
          <p:nvPr>
            <p:ph idx="1"/>
          </p:nvPr>
        </p:nvSpPr>
        <p:spPr>
          <a:xfrm>
            <a:off x="238539" y="2377440"/>
            <a:ext cx="8611263" cy="3975652"/>
          </a:xfrm>
        </p:spPr>
        <p:txBody>
          <a:bodyPr>
            <a:normAutofit/>
          </a:bodyPr>
          <a:lstStyle/>
          <a:p>
            <a:pPr marL="0" indent="0">
              <a:buNone/>
            </a:pPr>
            <a:r>
              <a:rPr lang="en-US" sz="3600" dirty="0"/>
              <a:t>Jesus also warned men of the judgment to come.  None can escape the judgment; it is as sure as death (Heb. 9:27). Though fear of judgment is not to be the prime motive of doing right, it is, nevertheless, a powerful agency in awakening sin-darkened minds.  </a:t>
            </a:r>
          </a:p>
        </p:txBody>
      </p:sp>
      <p:pic>
        <p:nvPicPr>
          <p:cNvPr id="24578" name="Picture 2" descr="Holy Spirit Fire Dove Images – Browse 4,625 Stock Photos, Vectors, and  Video | Adobe Stock">
            <a:extLst>
              <a:ext uri="{FF2B5EF4-FFF2-40B4-BE49-F238E27FC236}">
                <a16:creationId xmlns:a16="http://schemas.microsoft.com/office/drawing/2014/main" id="{F7EE2952-FE18-832A-BC06-CD2A07E89F4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36111" y1="15278" x2="36111" y2="15278"/>
                        <a14:backgroundMark x1="57407" y1="24444" x2="57407" y2="24444"/>
                        <a14:backgroundMark x1="37407" y1="20833" x2="37407" y2="20833"/>
                        <a14:backgroundMark x1="37222" y1="26389" x2="37222" y2="26389"/>
                        <a14:backgroundMark x1="67963" y1="58611" x2="67963" y2="58611"/>
                        <a14:backgroundMark x1="67593" y1="67778" x2="67593" y2="67778"/>
                        <a14:backgroundMark x1="63333" y1="71389" x2="63333" y2="71389"/>
                        <a14:backgroundMark x1="46111" y1="84167" x2="46111" y2="84167"/>
                        <a14:backgroundMark x1="46111" y1="84167" x2="46111" y2="84167"/>
                        <a14:backgroundMark x1="43889" y1="86667" x2="43889" y2="86667"/>
                        <a14:backgroundMark x1="37222" y1="82500" x2="37222" y2="82500"/>
                        <a14:backgroundMark x1="36111" y1="79722" x2="36111" y2="79722"/>
                        <a14:backgroundMark x1="36111" y1="79722" x2="36111" y2="79722"/>
                        <a14:backgroundMark x1="36111" y1="79722" x2="36111" y2="79722"/>
                        <a14:backgroundMark x1="39259" y1="80556" x2="39259" y2="80556"/>
                        <a14:backgroundMark x1="39259" y1="80556" x2="39259" y2="80556"/>
                        <a14:backgroundMark x1="48148" y1="83056" x2="48148" y2="83056"/>
                        <a14:backgroundMark x1="48148" y1="83056" x2="48148" y2="83056"/>
                        <a14:backgroundMark x1="33704" y1="64444" x2="33704" y2="64444"/>
                        <a14:backgroundMark x1="32778" y1="67222" x2="32778" y2="67222"/>
                        <a14:backgroundMark x1="32778" y1="67222" x2="32778" y2="67222"/>
                        <a14:backgroundMark x1="32778" y1="67222" x2="32778" y2="67222"/>
                        <a14:backgroundMark x1="29815" y1="70000" x2="29815" y2="70000"/>
                        <a14:backgroundMark x1="27963" y1="68056" x2="27963" y2="68056"/>
                        <a14:backgroundMark x1="21296" y1="29167" x2="21296" y2="29167"/>
                        <a14:backgroundMark x1="42963" y1="33333" x2="42963" y2="33333"/>
                        <a14:backgroundMark x1="42963" y1="33333" x2="42963" y2="33333"/>
                        <a14:backgroundMark x1="42963" y1="33333" x2="42963" y2="33333"/>
                        <a14:backgroundMark x1="41481" y1="32778" x2="41481" y2="32778"/>
                        <a14:backgroundMark x1="41481" y1="32778" x2="41481" y2="32778"/>
                        <a14:backgroundMark x1="41481" y1="32778" x2="41481" y2="32778"/>
                        <a14:backgroundMark x1="42778" y1="40000" x2="42778" y2="40000"/>
                        <a14:backgroundMark x1="42778" y1="40000" x2="42778" y2="40000"/>
                        <a14:backgroundMark x1="45370" y1="41667" x2="45370" y2="41667"/>
                        <a14:backgroundMark x1="47407" y1="38333" x2="47407" y2="38333"/>
                        <a14:backgroundMark x1="30926" y1="60000" x2="30926" y2="60000"/>
                        <a14:backgroundMark x1="27963" y1="51667" x2="27963" y2="51667"/>
                        <a14:backgroundMark x1="74259" y1="48611" x2="74259" y2="48611"/>
                        <a14:backgroundMark x1="72963" y1="48611" x2="72963" y2="48611"/>
                        <a14:backgroundMark x1="56111" y1="62222" x2="56111" y2="62222"/>
                        <a14:backgroundMark x1="43148" y1="62222" x2="43148" y2="62222"/>
                        <a14:backgroundMark x1="34259" y1="70000" x2="34259" y2="70000"/>
                        <a14:backgroundMark x1="53333" y1="76944" x2="53333" y2="76944"/>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4572000" y="-376766"/>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195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The Coming Comforter </a:t>
            </a:r>
            <a:br>
              <a:rPr lang="en-US" sz="4400" dirty="0"/>
            </a:br>
            <a:r>
              <a:rPr sz="4400" dirty="0"/>
              <a:t>(John 16:11)</a:t>
            </a:r>
          </a:p>
        </p:txBody>
      </p:sp>
      <p:sp>
        <p:nvSpPr>
          <p:cNvPr id="3" name="Content Placeholder 2"/>
          <p:cNvSpPr>
            <a:spLocks noGrp="1"/>
          </p:cNvSpPr>
          <p:nvPr>
            <p:ph sz="half" idx="1"/>
          </p:nvPr>
        </p:nvSpPr>
        <p:spPr/>
        <p:txBody>
          <a:bodyPr>
            <a:normAutofit/>
          </a:bodyPr>
          <a:lstStyle/>
          <a:p>
            <a:r>
              <a:rPr sz="4400" dirty="0"/>
              <a:t>Of judgment, because the prince of this world is judged.</a:t>
            </a:r>
          </a:p>
        </p:txBody>
      </p:sp>
      <p:pic>
        <p:nvPicPr>
          <p:cNvPr id="27650" name="Picture 2" descr="Rewards From Psalm 10">
            <a:extLst>
              <a:ext uri="{FF2B5EF4-FFF2-40B4-BE49-F238E27FC236}">
                <a16:creationId xmlns:a16="http://schemas.microsoft.com/office/drawing/2014/main" id="{AF42E206-9A2A-5D1D-DA69-92C57113A69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556" r="18020"/>
          <a:stretch/>
        </p:blipFill>
        <p:spPr bwMode="auto">
          <a:xfrm>
            <a:off x="4718854" y="2376526"/>
            <a:ext cx="3857258" cy="31802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6B26F-F984-13D1-02F6-AF474AE6FE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B14EC8-471F-345A-6BBA-2FBA2C8C56B5}"/>
              </a:ext>
            </a:extLst>
          </p:cNvPr>
          <p:cNvSpPr>
            <a:spLocks noGrp="1"/>
          </p:cNvSpPr>
          <p:nvPr>
            <p:ph type="title"/>
          </p:nvPr>
        </p:nvSpPr>
        <p:spPr>
          <a:xfrm>
            <a:off x="397565" y="302150"/>
            <a:ext cx="8340917" cy="1447137"/>
          </a:xfrm>
          <a:solidFill>
            <a:schemeClr val="accent1">
              <a:lumMod val="20000"/>
              <a:lumOff val="80000"/>
            </a:schemeClr>
          </a:solidFill>
        </p:spPr>
        <p:txBody>
          <a:bodyPr>
            <a:normAutofit fontScale="90000"/>
          </a:bodyPr>
          <a:lstStyle/>
          <a:p>
            <a:pPr algn="ctr"/>
            <a:r>
              <a:rPr lang="en-US" sz="4400" b="1" dirty="0">
                <a:solidFill>
                  <a:schemeClr val="accent5">
                    <a:lumMod val="50000"/>
                  </a:schemeClr>
                </a:solidFill>
              </a:rPr>
              <a:t>EGW “Christ’s Object in Coming to the world” </a:t>
            </a:r>
            <a:br>
              <a:rPr lang="en-US" sz="3600" b="1" dirty="0">
                <a:solidFill>
                  <a:schemeClr val="accent5">
                    <a:lumMod val="50000"/>
                  </a:schemeClr>
                </a:solidFill>
              </a:rPr>
            </a:br>
            <a:r>
              <a:rPr lang="en-US" sz="2400" b="1" dirty="0">
                <a:solidFill>
                  <a:schemeClr val="accent5">
                    <a:lumMod val="50000"/>
                  </a:schemeClr>
                </a:solidFill>
              </a:rPr>
              <a:t>Signs of the Times, June 27, 1895</a:t>
            </a:r>
            <a:endParaRPr lang="en-US" sz="3600" b="1" dirty="0">
              <a:solidFill>
                <a:schemeClr val="accent5">
                  <a:lumMod val="50000"/>
                </a:schemeClr>
              </a:solidFill>
            </a:endParaRPr>
          </a:p>
        </p:txBody>
      </p:sp>
      <p:sp>
        <p:nvSpPr>
          <p:cNvPr id="3" name="Content Placeholder 2">
            <a:extLst>
              <a:ext uri="{FF2B5EF4-FFF2-40B4-BE49-F238E27FC236}">
                <a16:creationId xmlns:a16="http://schemas.microsoft.com/office/drawing/2014/main" id="{F0366CD5-4957-3B6F-7426-AE9D757F0485}"/>
              </a:ext>
            </a:extLst>
          </p:cNvPr>
          <p:cNvSpPr>
            <a:spLocks noGrp="1"/>
          </p:cNvSpPr>
          <p:nvPr>
            <p:ph idx="1"/>
          </p:nvPr>
        </p:nvSpPr>
        <p:spPr>
          <a:xfrm>
            <a:off x="457200" y="1924216"/>
            <a:ext cx="8340916" cy="3866985"/>
          </a:xfrm>
        </p:spPr>
        <p:txBody>
          <a:bodyPr>
            <a:normAutofit/>
          </a:bodyPr>
          <a:lstStyle/>
          <a:p>
            <a:pPr marL="0" indent="0">
              <a:buNone/>
            </a:pPr>
            <a:r>
              <a:rPr lang="en-US" sz="3600" dirty="0"/>
              <a:t>The mightiest created intelligence cannot grasp divinity. The principalities and powers of heaven are overwhelmed with the vastness of the theme of Christ's character and the mystery of the union of divinity and humanity.</a:t>
            </a:r>
          </a:p>
        </p:txBody>
      </p:sp>
    </p:spTree>
    <p:extLst>
      <p:ext uri="{BB962C8B-B14F-4D97-AF65-F5344CB8AC3E}">
        <p14:creationId xmlns:p14="http://schemas.microsoft.com/office/powerpoint/2010/main" val="1766471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520A3-0CC8-CFEC-3399-B651CF9E6815}"/>
              </a:ext>
            </a:extLst>
          </p:cNvPr>
          <p:cNvSpPr>
            <a:spLocks noGrp="1"/>
          </p:cNvSpPr>
          <p:nvPr>
            <p:ph type="title"/>
          </p:nvPr>
        </p:nvSpPr>
        <p:spPr>
          <a:xfrm>
            <a:off x="3951799" y="353833"/>
            <a:ext cx="4341412" cy="1616764"/>
          </a:xfrm>
        </p:spPr>
        <p:txBody>
          <a:bodyPr>
            <a:normAutofit/>
          </a:bodyPr>
          <a:lstStyle/>
          <a:p>
            <a:pPr algn="ctr"/>
            <a:r>
              <a:rPr lang="en-US" sz="4800" dirty="0"/>
              <a:t>Spirit of Truth</a:t>
            </a:r>
            <a:br>
              <a:rPr lang="en-US" sz="4800" dirty="0"/>
            </a:br>
            <a:r>
              <a:rPr lang="en-US" sz="1800" dirty="0"/>
              <a:t>The Desire of Ages p. 671</a:t>
            </a:r>
            <a:endParaRPr lang="en-US" sz="4800" dirty="0"/>
          </a:p>
        </p:txBody>
      </p:sp>
      <p:sp>
        <p:nvSpPr>
          <p:cNvPr id="3" name="Content Placeholder 2">
            <a:extLst>
              <a:ext uri="{FF2B5EF4-FFF2-40B4-BE49-F238E27FC236}">
                <a16:creationId xmlns:a16="http://schemas.microsoft.com/office/drawing/2014/main" id="{FDDE9C21-2416-C45A-0236-28D82F9A170C}"/>
              </a:ext>
            </a:extLst>
          </p:cNvPr>
          <p:cNvSpPr>
            <a:spLocks noGrp="1"/>
          </p:cNvSpPr>
          <p:nvPr>
            <p:ph idx="1"/>
          </p:nvPr>
        </p:nvSpPr>
        <p:spPr>
          <a:xfrm>
            <a:off x="457199" y="2142068"/>
            <a:ext cx="8289235" cy="4362099"/>
          </a:xfrm>
        </p:spPr>
        <p:txBody>
          <a:bodyPr>
            <a:normAutofit fontScale="92500"/>
          </a:bodyPr>
          <a:lstStyle/>
          <a:p>
            <a:pPr marL="0" indent="0">
              <a:buNone/>
            </a:pPr>
            <a:r>
              <a:rPr lang="en-US" sz="3600" dirty="0"/>
              <a:t>The Comforter is called ‘the Spirit of truth.’ His work is to define and maintain the truth. He first dwells in the heart as the Spirit of truth, and thus He becomes the Comforter. There is comfort and peace in the truth, but no real peace or comfort can be found in falsehood. It is through false theories and traditions that Satan gains his power over the mind. </a:t>
            </a:r>
          </a:p>
        </p:txBody>
      </p:sp>
      <p:pic>
        <p:nvPicPr>
          <p:cNvPr id="4" name="Picture 2" descr="Holy Spirit Fire Dove Images – Browse 4,625 Stock Photos, Vectors, and  Video | Adobe Stock">
            <a:extLst>
              <a:ext uri="{FF2B5EF4-FFF2-40B4-BE49-F238E27FC236}">
                <a16:creationId xmlns:a16="http://schemas.microsoft.com/office/drawing/2014/main" id="{3CF074D3-CB66-0E8F-2496-4F0F2AF86C9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36111" y1="15278" x2="36111" y2="15278"/>
                        <a14:backgroundMark x1="57407" y1="24444" x2="57407" y2="24444"/>
                        <a14:backgroundMark x1="37407" y1="20833" x2="37407" y2="20833"/>
                        <a14:backgroundMark x1="37222" y1="26389" x2="37222" y2="26389"/>
                        <a14:backgroundMark x1="67963" y1="58611" x2="67963" y2="58611"/>
                        <a14:backgroundMark x1="67593" y1="67778" x2="67593" y2="67778"/>
                        <a14:backgroundMark x1="63333" y1="71389" x2="63333" y2="71389"/>
                        <a14:backgroundMark x1="46111" y1="84167" x2="46111" y2="84167"/>
                        <a14:backgroundMark x1="46111" y1="84167" x2="46111" y2="84167"/>
                        <a14:backgroundMark x1="43889" y1="86667" x2="43889" y2="86667"/>
                        <a14:backgroundMark x1="37222" y1="82500" x2="37222" y2="82500"/>
                        <a14:backgroundMark x1="36111" y1="79722" x2="36111" y2="79722"/>
                        <a14:backgroundMark x1="36111" y1="79722" x2="36111" y2="79722"/>
                        <a14:backgroundMark x1="36111" y1="79722" x2="36111" y2="79722"/>
                        <a14:backgroundMark x1="39259" y1="80556" x2="39259" y2="80556"/>
                        <a14:backgroundMark x1="39259" y1="80556" x2="39259" y2="80556"/>
                        <a14:backgroundMark x1="48148" y1="83056" x2="48148" y2="83056"/>
                        <a14:backgroundMark x1="48148" y1="83056" x2="48148" y2="83056"/>
                        <a14:backgroundMark x1="33704" y1="64444" x2="33704" y2="64444"/>
                        <a14:backgroundMark x1="32778" y1="67222" x2="32778" y2="67222"/>
                        <a14:backgroundMark x1="32778" y1="67222" x2="32778" y2="67222"/>
                        <a14:backgroundMark x1="32778" y1="67222" x2="32778" y2="67222"/>
                        <a14:backgroundMark x1="29815" y1="70000" x2="29815" y2="70000"/>
                        <a14:backgroundMark x1="27963" y1="68056" x2="27963" y2="68056"/>
                        <a14:backgroundMark x1="21296" y1="29167" x2="21296" y2="29167"/>
                        <a14:backgroundMark x1="42963" y1="33333" x2="42963" y2="33333"/>
                        <a14:backgroundMark x1="42963" y1="33333" x2="42963" y2="33333"/>
                        <a14:backgroundMark x1="42963" y1="33333" x2="42963" y2="33333"/>
                        <a14:backgroundMark x1="41481" y1="32778" x2="41481" y2="32778"/>
                        <a14:backgroundMark x1="41481" y1="32778" x2="41481" y2="32778"/>
                        <a14:backgroundMark x1="41481" y1="32778" x2="41481" y2="32778"/>
                        <a14:backgroundMark x1="42778" y1="40000" x2="42778" y2="40000"/>
                        <a14:backgroundMark x1="42778" y1="40000" x2="42778" y2="40000"/>
                        <a14:backgroundMark x1="45370" y1="41667" x2="45370" y2="41667"/>
                        <a14:backgroundMark x1="47407" y1="38333" x2="47407" y2="38333"/>
                        <a14:backgroundMark x1="30926" y1="60000" x2="30926" y2="60000"/>
                        <a14:backgroundMark x1="27963" y1="51667" x2="27963" y2="51667"/>
                        <a14:backgroundMark x1="74259" y1="48611" x2="74259" y2="48611"/>
                        <a14:backgroundMark x1="72963" y1="48611" x2="72963" y2="48611"/>
                        <a14:backgroundMark x1="56111" y1="62222" x2="56111" y2="62222"/>
                        <a14:backgroundMark x1="43148" y1="62222" x2="43148" y2="62222"/>
                        <a14:backgroundMark x1="34259" y1="70000" x2="34259" y2="70000"/>
                        <a14:backgroundMark x1="53333" y1="76944" x2="53333" y2="76944"/>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flipH="1">
            <a:off x="-739472" y="-448328"/>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1196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AB7F6-C635-1F75-6018-C737771E6B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AC77F-8C34-C063-DC30-CB5D3A8EF79A}"/>
              </a:ext>
            </a:extLst>
          </p:cNvPr>
          <p:cNvSpPr>
            <a:spLocks noGrp="1"/>
          </p:cNvSpPr>
          <p:nvPr>
            <p:ph type="title"/>
          </p:nvPr>
        </p:nvSpPr>
        <p:spPr>
          <a:xfrm>
            <a:off x="3951799" y="353833"/>
            <a:ext cx="4341412" cy="1616764"/>
          </a:xfrm>
        </p:spPr>
        <p:txBody>
          <a:bodyPr>
            <a:normAutofit/>
          </a:bodyPr>
          <a:lstStyle/>
          <a:p>
            <a:pPr algn="ctr"/>
            <a:r>
              <a:rPr lang="en-US" sz="4800" dirty="0"/>
              <a:t>Spirit of Truth</a:t>
            </a:r>
            <a:br>
              <a:rPr lang="en-US" sz="4800" dirty="0"/>
            </a:br>
            <a:r>
              <a:rPr lang="en-US" sz="1800" dirty="0"/>
              <a:t>The Desire of Ages p. 671</a:t>
            </a:r>
            <a:endParaRPr lang="en-US" sz="4800" dirty="0"/>
          </a:p>
        </p:txBody>
      </p:sp>
      <p:sp>
        <p:nvSpPr>
          <p:cNvPr id="3" name="Content Placeholder 2">
            <a:extLst>
              <a:ext uri="{FF2B5EF4-FFF2-40B4-BE49-F238E27FC236}">
                <a16:creationId xmlns:a16="http://schemas.microsoft.com/office/drawing/2014/main" id="{35408EC9-569D-C954-9A69-67171C5B3495}"/>
              </a:ext>
            </a:extLst>
          </p:cNvPr>
          <p:cNvSpPr>
            <a:spLocks noGrp="1"/>
          </p:cNvSpPr>
          <p:nvPr>
            <p:ph idx="1"/>
          </p:nvPr>
        </p:nvSpPr>
        <p:spPr>
          <a:xfrm>
            <a:off x="457199" y="2142068"/>
            <a:ext cx="8289235" cy="4362099"/>
          </a:xfrm>
        </p:spPr>
        <p:txBody>
          <a:bodyPr>
            <a:normAutofit lnSpcReduction="10000"/>
          </a:bodyPr>
          <a:lstStyle/>
          <a:p>
            <a:pPr marL="0" indent="0">
              <a:buNone/>
            </a:pPr>
            <a:r>
              <a:rPr lang="en-US" sz="3600" dirty="0"/>
              <a:t>By directing men to false standards, he misshapes the character. Through the Scriptures the Holy Spirit speaks to the mind, and impresses truth upon the heart. Thus He exposes error, and expels it from the soul. It is by the Spirit of truth, working through the word of God, that Christ subdues His chosen people to Himself. </a:t>
            </a:r>
          </a:p>
        </p:txBody>
      </p:sp>
      <p:pic>
        <p:nvPicPr>
          <p:cNvPr id="4" name="Picture 2" descr="Holy Spirit Fire Dove Images – Browse 4,625 Stock Photos, Vectors, and  Video | Adobe Stock">
            <a:extLst>
              <a:ext uri="{FF2B5EF4-FFF2-40B4-BE49-F238E27FC236}">
                <a16:creationId xmlns:a16="http://schemas.microsoft.com/office/drawing/2014/main" id="{AF1D6223-794A-6103-0132-75FA98CE0EB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36111" y1="15278" x2="36111" y2="15278"/>
                        <a14:backgroundMark x1="57407" y1="24444" x2="57407" y2="24444"/>
                        <a14:backgroundMark x1="37407" y1="20833" x2="37407" y2="20833"/>
                        <a14:backgroundMark x1="37222" y1="26389" x2="37222" y2="26389"/>
                        <a14:backgroundMark x1="67963" y1="58611" x2="67963" y2="58611"/>
                        <a14:backgroundMark x1="67593" y1="67778" x2="67593" y2="67778"/>
                        <a14:backgroundMark x1="63333" y1="71389" x2="63333" y2="71389"/>
                        <a14:backgroundMark x1="46111" y1="84167" x2="46111" y2="84167"/>
                        <a14:backgroundMark x1="46111" y1="84167" x2="46111" y2="84167"/>
                        <a14:backgroundMark x1="43889" y1="86667" x2="43889" y2="86667"/>
                        <a14:backgroundMark x1="37222" y1="82500" x2="37222" y2="82500"/>
                        <a14:backgroundMark x1="36111" y1="79722" x2="36111" y2="79722"/>
                        <a14:backgroundMark x1="36111" y1="79722" x2="36111" y2="79722"/>
                        <a14:backgroundMark x1="36111" y1="79722" x2="36111" y2="79722"/>
                        <a14:backgroundMark x1="39259" y1="80556" x2="39259" y2="80556"/>
                        <a14:backgroundMark x1="39259" y1="80556" x2="39259" y2="80556"/>
                        <a14:backgroundMark x1="48148" y1="83056" x2="48148" y2="83056"/>
                        <a14:backgroundMark x1="48148" y1="83056" x2="48148" y2="83056"/>
                        <a14:backgroundMark x1="33704" y1="64444" x2="33704" y2="64444"/>
                        <a14:backgroundMark x1="32778" y1="67222" x2="32778" y2="67222"/>
                        <a14:backgroundMark x1="32778" y1="67222" x2="32778" y2="67222"/>
                        <a14:backgroundMark x1="32778" y1="67222" x2="32778" y2="67222"/>
                        <a14:backgroundMark x1="29815" y1="70000" x2="29815" y2="70000"/>
                        <a14:backgroundMark x1="27963" y1="68056" x2="27963" y2="68056"/>
                        <a14:backgroundMark x1="21296" y1="29167" x2="21296" y2="29167"/>
                        <a14:backgroundMark x1="42963" y1="33333" x2="42963" y2="33333"/>
                        <a14:backgroundMark x1="42963" y1="33333" x2="42963" y2="33333"/>
                        <a14:backgroundMark x1="42963" y1="33333" x2="42963" y2="33333"/>
                        <a14:backgroundMark x1="41481" y1="32778" x2="41481" y2="32778"/>
                        <a14:backgroundMark x1="41481" y1="32778" x2="41481" y2="32778"/>
                        <a14:backgroundMark x1="41481" y1="32778" x2="41481" y2="32778"/>
                        <a14:backgroundMark x1="42778" y1="40000" x2="42778" y2="40000"/>
                        <a14:backgroundMark x1="42778" y1="40000" x2="42778" y2="40000"/>
                        <a14:backgroundMark x1="45370" y1="41667" x2="45370" y2="41667"/>
                        <a14:backgroundMark x1="47407" y1="38333" x2="47407" y2="38333"/>
                        <a14:backgroundMark x1="30926" y1="60000" x2="30926" y2="60000"/>
                        <a14:backgroundMark x1="27963" y1="51667" x2="27963" y2="51667"/>
                        <a14:backgroundMark x1="74259" y1="48611" x2="74259" y2="48611"/>
                        <a14:backgroundMark x1="72963" y1="48611" x2="72963" y2="48611"/>
                        <a14:backgroundMark x1="56111" y1="62222" x2="56111" y2="62222"/>
                        <a14:backgroundMark x1="43148" y1="62222" x2="43148" y2="62222"/>
                        <a14:backgroundMark x1="34259" y1="70000" x2="34259" y2="70000"/>
                        <a14:backgroundMark x1="53333" y1="76944" x2="53333" y2="76944"/>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flipH="1">
            <a:off x="-739472" y="-448328"/>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7099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One God (John 16:12)</a:t>
            </a:r>
          </a:p>
        </p:txBody>
      </p:sp>
      <p:sp>
        <p:nvSpPr>
          <p:cNvPr id="4" name="Content Placeholder 3"/>
          <p:cNvSpPr>
            <a:spLocks noGrp="1"/>
          </p:cNvSpPr>
          <p:nvPr>
            <p:ph sz="half" idx="2"/>
          </p:nvPr>
        </p:nvSpPr>
        <p:spPr/>
        <p:txBody>
          <a:bodyPr>
            <a:normAutofit fontScale="92500"/>
          </a:bodyPr>
          <a:lstStyle/>
          <a:p>
            <a:r>
              <a:rPr sz="4400" dirty="0"/>
              <a:t>I have yet many things to say unto you, but ye cannot bear them now.</a:t>
            </a:r>
          </a:p>
        </p:txBody>
      </p:sp>
      <p:pic>
        <p:nvPicPr>
          <p:cNvPr id="28674" name="Picture 2" descr="Jesus' concern for his disciples ...">
            <a:extLst>
              <a:ext uri="{FF2B5EF4-FFF2-40B4-BE49-F238E27FC236}">
                <a16:creationId xmlns:a16="http://schemas.microsoft.com/office/drawing/2014/main" id="{F6AD0072-301D-2974-4A4B-2BDEF1A29E4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9255"/>
          <a:stretch/>
        </p:blipFill>
        <p:spPr bwMode="auto">
          <a:xfrm>
            <a:off x="488609" y="2348043"/>
            <a:ext cx="3927944" cy="32371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One God (John 16:13)</a:t>
            </a:r>
          </a:p>
        </p:txBody>
      </p:sp>
      <p:sp>
        <p:nvSpPr>
          <p:cNvPr id="4" name="Content Placeholder 3"/>
          <p:cNvSpPr>
            <a:spLocks noGrp="1"/>
          </p:cNvSpPr>
          <p:nvPr>
            <p:ph sz="half" idx="2"/>
          </p:nvPr>
        </p:nvSpPr>
        <p:spPr/>
        <p:txBody>
          <a:bodyPr>
            <a:normAutofit fontScale="92500" lnSpcReduction="10000"/>
          </a:bodyPr>
          <a:lstStyle/>
          <a:p>
            <a:r>
              <a:rPr sz="2800" dirty="0"/>
              <a:t>Howbeit when he, the Spirit of truth, is come, he will guide you into all truth: for he shall not speak of himself; but whatsoever he shall hear, that shall he speak: and he will shew you things to come.</a:t>
            </a:r>
          </a:p>
        </p:txBody>
      </p:sp>
      <p:pic>
        <p:nvPicPr>
          <p:cNvPr id="29698" name="Picture 2" descr="Coming of the holy spirit">
            <a:extLst>
              <a:ext uri="{FF2B5EF4-FFF2-40B4-BE49-F238E27FC236}">
                <a16:creationId xmlns:a16="http://schemas.microsoft.com/office/drawing/2014/main" id="{7EFCB3A9-AB45-58E6-EF0A-85B03637C74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38956"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One God (John 16:14)</a:t>
            </a:r>
          </a:p>
        </p:txBody>
      </p:sp>
      <p:sp>
        <p:nvSpPr>
          <p:cNvPr id="4" name="Content Placeholder 3"/>
          <p:cNvSpPr>
            <a:spLocks noGrp="1"/>
          </p:cNvSpPr>
          <p:nvPr>
            <p:ph sz="half" idx="2"/>
          </p:nvPr>
        </p:nvSpPr>
        <p:spPr/>
        <p:txBody>
          <a:bodyPr>
            <a:normAutofit/>
          </a:bodyPr>
          <a:lstStyle/>
          <a:p>
            <a:r>
              <a:rPr sz="4000" dirty="0"/>
              <a:t>He shall glorify me: for he shall receive of mine, and shall shew it unto you.</a:t>
            </a:r>
          </a:p>
        </p:txBody>
      </p:sp>
      <p:pic>
        <p:nvPicPr>
          <p:cNvPr id="30722" name="Picture 2" descr="1,300+ Pentecost Stock Illustrations ...">
            <a:extLst>
              <a:ext uri="{FF2B5EF4-FFF2-40B4-BE49-F238E27FC236}">
                <a16:creationId xmlns:a16="http://schemas.microsoft.com/office/drawing/2014/main" id="{0D803977-21F1-8D29-22E6-6ED660F745E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820" r="9843"/>
          <a:stretch/>
        </p:blipFill>
        <p:spPr bwMode="auto">
          <a:xfrm>
            <a:off x="691762" y="2423677"/>
            <a:ext cx="3502155" cy="32906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One God (John 16:15)</a:t>
            </a:r>
          </a:p>
        </p:txBody>
      </p:sp>
      <p:sp>
        <p:nvSpPr>
          <p:cNvPr id="4" name="Content Placeholder 3"/>
          <p:cNvSpPr>
            <a:spLocks noGrp="1"/>
          </p:cNvSpPr>
          <p:nvPr>
            <p:ph sz="half" idx="2"/>
          </p:nvPr>
        </p:nvSpPr>
        <p:spPr/>
        <p:txBody>
          <a:bodyPr>
            <a:normAutofit lnSpcReduction="10000"/>
          </a:bodyPr>
          <a:lstStyle/>
          <a:p>
            <a:r>
              <a:rPr sz="3600" dirty="0"/>
              <a:t>All things that the Father hath are mine: therefore said I, that he shall take of mine, and shall shew it unto you.</a:t>
            </a:r>
          </a:p>
        </p:txBody>
      </p:sp>
      <p:pic>
        <p:nvPicPr>
          <p:cNvPr id="6" name="Content Placeholder 5">
            <a:extLst>
              <a:ext uri="{FF2B5EF4-FFF2-40B4-BE49-F238E27FC236}">
                <a16:creationId xmlns:a16="http://schemas.microsoft.com/office/drawing/2014/main" id="{D4CD9B62-BBC4-FD98-09E6-1C3E0BA9015B}"/>
              </a:ext>
            </a:extLst>
          </p:cNvPr>
          <p:cNvPicPr>
            <a:picLocks noGrp="1" noChangeAspect="1"/>
          </p:cNvPicPr>
          <p:nvPr>
            <p:ph sz="half" idx="1"/>
          </p:nvPr>
        </p:nvPicPr>
        <p:blipFill>
          <a:blip r:embed="rId2"/>
          <a:stretch>
            <a:fillRect/>
          </a:stretch>
        </p:blipFill>
        <p:spPr>
          <a:xfrm>
            <a:off x="538956" y="2141538"/>
            <a:ext cx="3649662" cy="3649662"/>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Interconnectedness </a:t>
            </a:r>
            <a:br>
              <a:rPr lang="en-US" sz="4400" dirty="0"/>
            </a:br>
            <a:r>
              <a:rPr sz="4400" dirty="0"/>
              <a:t>(John 16:22)</a:t>
            </a:r>
          </a:p>
        </p:txBody>
      </p:sp>
      <p:sp>
        <p:nvSpPr>
          <p:cNvPr id="3" name="Content Placeholder 2"/>
          <p:cNvSpPr>
            <a:spLocks noGrp="1"/>
          </p:cNvSpPr>
          <p:nvPr>
            <p:ph sz="half" idx="1"/>
          </p:nvPr>
        </p:nvSpPr>
        <p:spPr/>
        <p:txBody>
          <a:bodyPr>
            <a:normAutofit fontScale="92500" lnSpcReduction="20000"/>
          </a:bodyPr>
          <a:lstStyle/>
          <a:p>
            <a:r>
              <a:rPr sz="3600" dirty="0"/>
              <a:t>And ye now therefore have sorrow: but I will see you again, and your heart shall rejoice, and your joy no man taketh from you.</a:t>
            </a:r>
          </a:p>
        </p:txBody>
      </p:sp>
      <p:pic>
        <p:nvPicPr>
          <p:cNvPr id="32770" name="Picture 2" descr="Jesus Knew His Disciples Didn't ...">
            <a:extLst>
              <a:ext uri="{FF2B5EF4-FFF2-40B4-BE49-F238E27FC236}">
                <a16:creationId xmlns:a16="http://schemas.microsoft.com/office/drawing/2014/main" id="{2B8BD905-49FD-1986-1AE3-86E035F0CAC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43400" y="2343115"/>
            <a:ext cx="4149891" cy="31244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800" dirty="0"/>
              <a:t>Interconnectedness </a:t>
            </a:r>
            <a:br>
              <a:rPr lang="en-US" sz="4800" dirty="0"/>
            </a:br>
            <a:r>
              <a:rPr sz="4800" dirty="0"/>
              <a:t>(John 16:23)</a:t>
            </a:r>
          </a:p>
        </p:txBody>
      </p:sp>
      <p:sp>
        <p:nvSpPr>
          <p:cNvPr id="3" name="Content Placeholder 2"/>
          <p:cNvSpPr>
            <a:spLocks noGrp="1"/>
          </p:cNvSpPr>
          <p:nvPr>
            <p:ph sz="half" idx="1"/>
          </p:nvPr>
        </p:nvSpPr>
        <p:spPr/>
        <p:txBody>
          <a:bodyPr>
            <a:normAutofit fontScale="92500" lnSpcReduction="20000"/>
          </a:bodyPr>
          <a:lstStyle/>
          <a:p>
            <a:r>
              <a:rPr sz="3600" dirty="0"/>
              <a:t>And in that day ye shall ask me nothing. Verily, verily, I say unto you, Whatsoever ye shall ask the Father in my name, he will give it you.</a:t>
            </a:r>
          </a:p>
        </p:txBody>
      </p:sp>
      <p:pic>
        <p:nvPicPr>
          <p:cNvPr id="33794" name="Picture 2" descr="John 4:16">
            <a:extLst>
              <a:ext uri="{FF2B5EF4-FFF2-40B4-BE49-F238E27FC236}">
                <a16:creationId xmlns:a16="http://schemas.microsoft.com/office/drawing/2014/main" id="{D80FE776-6E3A-9885-34B6-7BFD6375CFC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5E64E-27FA-F119-D8BF-56F1ADA0DF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C6AB50-E8FB-C619-502E-69EC0EAC38A0}"/>
              </a:ext>
            </a:extLst>
          </p:cNvPr>
          <p:cNvSpPr>
            <a:spLocks noGrp="1"/>
          </p:cNvSpPr>
          <p:nvPr>
            <p:ph type="title"/>
          </p:nvPr>
        </p:nvSpPr>
        <p:spPr>
          <a:xfrm>
            <a:off x="3951799" y="353833"/>
            <a:ext cx="4341412" cy="1616764"/>
          </a:xfrm>
        </p:spPr>
        <p:txBody>
          <a:bodyPr>
            <a:normAutofit fontScale="90000"/>
          </a:bodyPr>
          <a:lstStyle/>
          <a:p>
            <a:pPr algn="ctr"/>
            <a:r>
              <a:rPr lang="en-US" sz="4800" dirty="0"/>
              <a:t>To ASK </a:t>
            </a:r>
            <a:br>
              <a:rPr lang="en-US" sz="4800" dirty="0"/>
            </a:br>
            <a:r>
              <a:rPr lang="en-US" sz="4800" dirty="0"/>
              <a:t>or NOT to Ask</a:t>
            </a:r>
            <a:br>
              <a:rPr lang="en-US" sz="4800" dirty="0"/>
            </a:br>
            <a:r>
              <a:rPr lang="en-US" sz="2000" dirty="0"/>
              <a:t>SDABC</a:t>
            </a:r>
            <a:endParaRPr lang="en-US" sz="4800" dirty="0"/>
          </a:p>
        </p:txBody>
      </p:sp>
      <p:sp>
        <p:nvSpPr>
          <p:cNvPr id="3" name="Content Placeholder 2">
            <a:extLst>
              <a:ext uri="{FF2B5EF4-FFF2-40B4-BE49-F238E27FC236}">
                <a16:creationId xmlns:a16="http://schemas.microsoft.com/office/drawing/2014/main" id="{0D5890B3-9B18-B2D7-F183-B746946C5A03}"/>
              </a:ext>
            </a:extLst>
          </p:cNvPr>
          <p:cNvSpPr>
            <a:spLocks noGrp="1"/>
          </p:cNvSpPr>
          <p:nvPr>
            <p:ph idx="1"/>
          </p:nvPr>
        </p:nvSpPr>
        <p:spPr>
          <a:xfrm>
            <a:off x="457199" y="2142068"/>
            <a:ext cx="8289235" cy="4362099"/>
          </a:xfrm>
        </p:spPr>
        <p:txBody>
          <a:bodyPr>
            <a:normAutofit fontScale="92500" lnSpcReduction="10000"/>
          </a:bodyPr>
          <a:lstStyle/>
          <a:p>
            <a:pPr marL="0" indent="0">
              <a:buNone/>
            </a:pPr>
            <a:r>
              <a:rPr lang="en-US" sz="3600" dirty="0"/>
              <a:t>The word “ask” is used twice in this verse, in the first instance from </a:t>
            </a:r>
            <a:r>
              <a:rPr lang="en-US" sz="3600" i="1" dirty="0" err="1"/>
              <a:t>erotao</a:t>
            </a:r>
            <a:r>
              <a:rPr lang="en-US" sz="3600" dirty="0"/>
              <a:t>, in the second from </a:t>
            </a:r>
            <a:r>
              <a:rPr lang="en-US" sz="3600" i="1" dirty="0" err="1"/>
              <a:t>aiteo</a:t>
            </a:r>
            <a:r>
              <a:rPr lang="en-US" sz="3600" dirty="0"/>
              <a:t>. </a:t>
            </a:r>
            <a:r>
              <a:rPr lang="en-US" sz="3600" i="1" dirty="0" err="1"/>
              <a:t>Erotao</a:t>
            </a:r>
            <a:r>
              <a:rPr lang="en-US" sz="3600" dirty="0"/>
              <a:t> generally means to ask a question, in contrast to </a:t>
            </a:r>
            <a:r>
              <a:rPr lang="en-US" sz="3600" i="1" dirty="0" err="1"/>
              <a:t>aiteo</a:t>
            </a:r>
            <a:r>
              <a:rPr lang="en-US" sz="3600" dirty="0"/>
              <a:t>, which means to ask for something.  In this case Jesus is informing the disciples that in the day (of the gift of the Holy Spirit) there will be no need for questions, for the Spirit would teach them all things. </a:t>
            </a:r>
          </a:p>
        </p:txBody>
      </p:sp>
      <p:pic>
        <p:nvPicPr>
          <p:cNvPr id="4" name="Picture 2" descr="Holy Spirit Fire Dove Images – Browse 4,625 Stock Photos, Vectors, and  Video | Adobe Stock">
            <a:extLst>
              <a:ext uri="{FF2B5EF4-FFF2-40B4-BE49-F238E27FC236}">
                <a16:creationId xmlns:a16="http://schemas.microsoft.com/office/drawing/2014/main" id="{3886A5F7-65AF-F301-4ADF-1397AF02CD1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36111" y1="15278" x2="36111" y2="15278"/>
                        <a14:backgroundMark x1="57407" y1="24444" x2="57407" y2="24444"/>
                        <a14:backgroundMark x1="37407" y1="20833" x2="37407" y2="20833"/>
                        <a14:backgroundMark x1="37222" y1="26389" x2="37222" y2="26389"/>
                        <a14:backgroundMark x1="67963" y1="58611" x2="67963" y2="58611"/>
                        <a14:backgroundMark x1="67593" y1="67778" x2="67593" y2="67778"/>
                        <a14:backgroundMark x1="63333" y1="71389" x2="63333" y2="71389"/>
                        <a14:backgroundMark x1="46111" y1="84167" x2="46111" y2="84167"/>
                        <a14:backgroundMark x1="46111" y1="84167" x2="46111" y2="84167"/>
                        <a14:backgroundMark x1="43889" y1="86667" x2="43889" y2="86667"/>
                        <a14:backgroundMark x1="37222" y1="82500" x2="37222" y2="82500"/>
                        <a14:backgroundMark x1="36111" y1="79722" x2="36111" y2="79722"/>
                        <a14:backgroundMark x1="36111" y1="79722" x2="36111" y2="79722"/>
                        <a14:backgroundMark x1="36111" y1="79722" x2="36111" y2="79722"/>
                        <a14:backgroundMark x1="39259" y1="80556" x2="39259" y2="80556"/>
                        <a14:backgroundMark x1="39259" y1="80556" x2="39259" y2="80556"/>
                        <a14:backgroundMark x1="48148" y1="83056" x2="48148" y2="83056"/>
                        <a14:backgroundMark x1="48148" y1="83056" x2="48148" y2="83056"/>
                        <a14:backgroundMark x1="33704" y1="64444" x2="33704" y2="64444"/>
                        <a14:backgroundMark x1="32778" y1="67222" x2="32778" y2="67222"/>
                        <a14:backgroundMark x1="32778" y1="67222" x2="32778" y2="67222"/>
                        <a14:backgroundMark x1="32778" y1="67222" x2="32778" y2="67222"/>
                        <a14:backgroundMark x1="29815" y1="70000" x2="29815" y2="70000"/>
                        <a14:backgroundMark x1="27963" y1="68056" x2="27963" y2="68056"/>
                        <a14:backgroundMark x1="21296" y1="29167" x2="21296" y2="29167"/>
                        <a14:backgroundMark x1="42963" y1="33333" x2="42963" y2="33333"/>
                        <a14:backgroundMark x1="42963" y1="33333" x2="42963" y2="33333"/>
                        <a14:backgroundMark x1="42963" y1="33333" x2="42963" y2="33333"/>
                        <a14:backgroundMark x1="41481" y1="32778" x2="41481" y2="32778"/>
                        <a14:backgroundMark x1="41481" y1="32778" x2="41481" y2="32778"/>
                        <a14:backgroundMark x1="41481" y1="32778" x2="41481" y2="32778"/>
                        <a14:backgroundMark x1="42778" y1="40000" x2="42778" y2="40000"/>
                        <a14:backgroundMark x1="42778" y1="40000" x2="42778" y2="40000"/>
                        <a14:backgroundMark x1="45370" y1="41667" x2="45370" y2="41667"/>
                        <a14:backgroundMark x1="47407" y1="38333" x2="47407" y2="38333"/>
                        <a14:backgroundMark x1="30926" y1="60000" x2="30926" y2="60000"/>
                        <a14:backgroundMark x1="27963" y1="51667" x2="27963" y2="51667"/>
                        <a14:backgroundMark x1="74259" y1="48611" x2="74259" y2="48611"/>
                        <a14:backgroundMark x1="72963" y1="48611" x2="72963" y2="48611"/>
                        <a14:backgroundMark x1="56111" y1="62222" x2="56111" y2="62222"/>
                        <a14:backgroundMark x1="43148" y1="62222" x2="43148" y2="62222"/>
                        <a14:backgroundMark x1="34259" y1="70000" x2="34259" y2="70000"/>
                        <a14:backgroundMark x1="53333" y1="76944" x2="53333" y2="76944"/>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flipH="1">
            <a:off x="-739472" y="-448328"/>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2325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A8252-0D96-68E7-4309-6C960AF5A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4ED60-44AA-7CE9-E48F-9FD79E65804B}"/>
              </a:ext>
            </a:extLst>
          </p:cNvPr>
          <p:cNvSpPr>
            <a:spLocks noGrp="1"/>
          </p:cNvSpPr>
          <p:nvPr>
            <p:ph type="title"/>
          </p:nvPr>
        </p:nvSpPr>
        <p:spPr/>
        <p:txBody>
          <a:bodyPr>
            <a:normAutofit fontScale="90000"/>
          </a:bodyPr>
          <a:lstStyle/>
          <a:p>
            <a:r>
              <a:rPr sz="4800" dirty="0"/>
              <a:t>Interconnectedness </a:t>
            </a:r>
            <a:br>
              <a:rPr lang="en-US" sz="4800" dirty="0"/>
            </a:br>
            <a:r>
              <a:rPr sz="4800" dirty="0"/>
              <a:t>(John 16:23)</a:t>
            </a:r>
          </a:p>
        </p:txBody>
      </p:sp>
      <p:sp>
        <p:nvSpPr>
          <p:cNvPr id="3" name="Content Placeholder 2">
            <a:extLst>
              <a:ext uri="{FF2B5EF4-FFF2-40B4-BE49-F238E27FC236}">
                <a16:creationId xmlns:a16="http://schemas.microsoft.com/office/drawing/2014/main" id="{326F6D01-4D65-F18F-AA11-F2A437C52F79}"/>
              </a:ext>
            </a:extLst>
          </p:cNvPr>
          <p:cNvSpPr>
            <a:spLocks noGrp="1"/>
          </p:cNvSpPr>
          <p:nvPr>
            <p:ph sz="half" idx="1"/>
          </p:nvPr>
        </p:nvSpPr>
        <p:spPr/>
        <p:txBody>
          <a:bodyPr>
            <a:normAutofit fontScale="92500" lnSpcReduction="20000"/>
          </a:bodyPr>
          <a:lstStyle/>
          <a:p>
            <a:r>
              <a:rPr sz="3600" dirty="0"/>
              <a:t>And in that day ye shall ask me nothing. Verily, verily, I say unto you, Whatsoever ye shall ask the Father in my name, he will give it you.</a:t>
            </a:r>
          </a:p>
        </p:txBody>
      </p:sp>
      <p:pic>
        <p:nvPicPr>
          <p:cNvPr id="33794" name="Picture 2" descr="John 4:16">
            <a:extLst>
              <a:ext uri="{FF2B5EF4-FFF2-40B4-BE49-F238E27FC236}">
                <a16:creationId xmlns:a16="http://schemas.microsoft.com/office/drawing/2014/main" id="{30538954-7EB8-AA7D-6959-8717892DD1D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102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7961F-F091-560A-EBFA-9CE5B6998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3AD8B-05CB-67DA-733B-FAF224CD20C7}"/>
              </a:ext>
            </a:extLst>
          </p:cNvPr>
          <p:cNvSpPr>
            <a:spLocks noGrp="1"/>
          </p:cNvSpPr>
          <p:nvPr>
            <p:ph type="title"/>
          </p:nvPr>
        </p:nvSpPr>
        <p:spPr>
          <a:xfrm>
            <a:off x="397565" y="302150"/>
            <a:ext cx="8340917" cy="1447137"/>
          </a:xfrm>
          <a:solidFill>
            <a:schemeClr val="bg2">
              <a:lumMod val="50000"/>
            </a:schemeClr>
          </a:solidFill>
        </p:spPr>
        <p:txBody>
          <a:bodyPr>
            <a:noAutofit/>
          </a:bodyPr>
          <a:lstStyle/>
          <a:p>
            <a:pPr algn="ctr"/>
            <a:r>
              <a:rPr lang="en-US" sz="3200" b="1" dirty="0">
                <a:solidFill>
                  <a:schemeClr val="accent1">
                    <a:lumMod val="20000"/>
                    <a:lumOff val="80000"/>
                  </a:schemeClr>
                </a:solidFill>
              </a:rPr>
              <a:t>EGW “Testimonies for the Church Containing Messages of Warning and Instruction to Seventh-day Adventists” P. 62</a:t>
            </a:r>
          </a:p>
        </p:txBody>
      </p:sp>
      <p:sp>
        <p:nvSpPr>
          <p:cNvPr id="3" name="Content Placeholder 2">
            <a:extLst>
              <a:ext uri="{FF2B5EF4-FFF2-40B4-BE49-F238E27FC236}">
                <a16:creationId xmlns:a16="http://schemas.microsoft.com/office/drawing/2014/main" id="{8FACE563-ED02-999E-DA02-741C317B7DD6}"/>
              </a:ext>
            </a:extLst>
          </p:cNvPr>
          <p:cNvSpPr>
            <a:spLocks noGrp="1"/>
          </p:cNvSpPr>
          <p:nvPr>
            <p:ph idx="1"/>
          </p:nvPr>
        </p:nvSpPr>
        <p:spPr>
          <a:xfrm>
            <a:off x="457200" y="1924216"/>
            <a:ext cx="8281282" cy="3866985"/>
          </a:xfrm>
        </p:spPr>
        <p:txBody>
          <a:bodyPr>
            <a:normAutofit lnSpcReduction="10000"/>
          </a:bodyPr>
          <a:lstStyle/>
          <a:p>
            <a:pPr marL="0" indent="0">
              <a:buNone/>
            </a:pPr>
            <a:r>
              <a:rPr lang="en-US" sz="3600" dirty="0"/>
              <a:t>I am instructed to say, The sentiments of those who are searching for advanced scientific ideas are not to be trusted. Such representations as the following are made: “The Father is as the light invisible; the Son is as the light embodied; the Spirit is the light shed abroad.”</a:t>
            </a:r>
          </a:p>
        </p:txBody>
      </p:sp>
    </p:spTree>
    <p:extLst>
      <p:ext uri="{BB962C8B-B14F-4D97-AF65-F5344CB8AC3E}">
        <p14:creationId xmlns:p14="http://schemas.microsoft.com/office/powerpoint/2010/main" val="9870004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223B1-F1D1-6160-1D25-D1CFF9D071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4F9EF-D085-626E-093D-6C3BA90940A4}"/>
              </a:ext>
            </a:extLst>
          </p:cNvPr>
          <p:cNvSpPr>
            <a:spLocks noGrp="1"/>
          </p:cNvSpPr>
          <p:nvPr>
            <p:ph type="title"/>
          </p:nvPr>
        </p:nvSpPr>
        <p:spPr>
          <a:xfrm>
            <a:off x="3951799" y="353833"/>
            <a:ext cx="4341412" cy="1616764"/>
          </a:xfrm>
        </p:spPr>
        <p:txBody>
          <a:bodyPr>
            <a:normAutofit fontScale="90000"/>
          </a:bodyPr>
          <a:lstStyle/>
          <a:p>
            <a:pPr algn="ctr"/>
            <a:r>
              <a:rPr lang="en-US" sz="4900" dirty="0"/>
              <a:t>To ASK </a:t>
            </a:r>
            <a:br>
              <a:rPr lang="en-US" sz="4900" dirty="0"/>
            </a:br>
            <a:r>
              <a:rPr lang="en-US" sz="4900" dirty="0"/>
              <a:t>or NOT to Ask</a:t>
            </a:r>
            <a:br>
              <a:rPr lang="en-US" sz="2700" dirty="0"/>
            </a:br>
            <a:r>
              <a:rPr lang="en-US" sz="2200" dirty="0"/>
              <a:t>SDABC</a:t>
            </a:r>
            <a:endParaRPr lang="en-US" sz="4800" dirty="0"/>
          </a:p>
        </p:txBody>
      </p:sp>
      <p:sp>
        <p:nvSpPr>
          <p:cNvPr id="3" name="Content Placeholder 2">
            <a:extLst>
              <a:ext uri="{FF2B5EF4-FFF2-40B4-BE49-F238E27FC236}">
                <a16:creationId xmlns:a16="http://schemas.microsoft.com/office/drawing/2014/main" id="{33AFE270-B2E3-9409-F0C0-37A83CF8C3A5}"/>
              </a:ext>
            </a:extLst>
          </p:cNvPr>
          <p:cNvSpPr>
            <a:spLocks noGrp="1"/>
          </p:cNvSpPr>
          <p:nvPr>
            <p:ph idx="1"/>
          </p:nvPr>
        </p:nvSpPr>
        <p:spPr>
          <a:xfrm>
            <a:off x="457199" y="2142068"/>
            <a:ext cx="8289235" cy="4362099"/>
          </a:xfrm>
        </p:spPr>
        <p:txBody>
          <a:bodyPr>
            <a:normAutofit fontScale="92500"/>
          </a:bodyPr>
          <a:lstStyle/>
          <a:p>
            <a:pPr marL="0" indent="0">
              <a:buNone/>
            </a:pPr>
            <a:r>
              <a:rPr lang="en-US" sz="3600" dirty="0"/>
              <a:t>However, John also uses </a:t>
            </a:r>
            <a:r>
              <a:rPr lang="en-US" sz="3600" i="1" dirty="0" err="1"/>
              <a:t>erotao</a:t>
            </a:r>
            <a:r>
              <a:rPr lang="en-US" sz="3600" dirty="0"/>
              <a:t> in the sense of asking for something.  If John intended the same meaning here, then the contrast is between “ask me” and “ask the Father.” The disciples would no longer have Jesus’ bodily presence among them, but they could freely petition the Father in the name of Jesus, fully assured that their requests would be granted.</a:t>
            </a:r>
          </a:p>
        </p:txBody>
      </p:sp>
      <p:pic>
        <p:nvPicPr>
          <p:cNvPr id="4" name="Picture 2" descr="Holy Spirit Fire Dove Images – Browse 4,625 Stock Photos, Vectors, and  Video | Adobe Stock">
            <a:extLst>
              <a:ext uri="{FF2B5EF4-FFF2-40B4-BE49-F238E27FC236}">
                <a16:creationId xmlns:a16="http://schemas.microsoft.com/office/drawing/2014/main" id="{89E02BF6-56A8-4022-3A14-6E605D8CD84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36111" y1="15278" x2="36111" y2="15278"/>
                        <a14:backgroundMark x1="57407" y1="24444" x2="57407" y2="24444"/>
                        <a14:backgroundMark x1="37407" y1="20833" x2="37407" y2="20833"/>
                        <a14:backgroundMark x1="37222" y1="26389" x2="37222" y2="26389"/>
                        <a14:backgroundMark x1="67963" y1="58611" x2="67963" y2="58611"/>
                        <a14:backgroundMark x1="67593" y1="67778" x2="67593" y2="67778"/>
                        <a14:backgroundMark x1="63333" y1="71389" x2="63333" y2="71389"/>
                        <a14:backgroundMark x1="46111" y1="84167" x2="46111" y2="84167"/>
                        <a14:backgroundMark x1="46111" y1="84167" x2="46111" y2="84167"/>
                        <a14:backgroundMark x1="43889" y1="86667" x2="43889" y2="86667"/>
                        <a14:backgroundMark x1="37222" y1="82500" x2="37222" y2="82500"/>
                        <a14:backgroundMark x1="36111" y1="79722" x2="36111" y2="79722"/>
                        <a14:backgroundMark x1="36111" y1="79722" x2="36111" y2="79722"/>
                        <a14:backgroundMark x1="36111" y1="79722" x2="36111" y2="79722"/>
                        <a14:backgroundMark x1="39259" y1="80556" x2="39259" y2="80556"/>
                        <a14:backgroundMark x1="39259" y1="80556" x2="39259" y2="80556"/>
                        <a14:backgroundMark x1="48148" y1="83056" x2="48148" y2="83056"/>
                        <a14:backgroundMark x1="48148" y1="83056" x2="48148" y2="83056"/>
                        <a14:backgroundMark x1="33704" y1="64444" x2="33704" y2="64444"/>
                        <a14:backgroundMark x1="32778" y1="67222" x2="32778" y2="67222"/>
                        <a14:backgroundMark x1="32778" y1="67222" x2="32778" y2="67222"/>
                        <a14:backgroundMark x1="32778" y1="67222" x2="32778" y2="67222"/>
                        <a14:backgroundMark x1="29815" y1="70000" x2="29815" y2="70000"/>
                        <a14:backgroundMark x1="27963" y1="68056" x2="27963" y2="68056"/>
                        <a14:backgroundMark x1="21296" y1="29167" x2="21296" y2="29167"/>
                        <a14:backgroundMark x1="42963" y1="33333" x2="42963" y2="33333"/>
                        <a14:backgroundMark x1="42963" y1="33333" x2="42963" y2="33333"/>
                        <a14:backgroundMark x1="42963" y1="33333" x2="42963" y2="33333"/>
                        <a14:backgroundMark x1="41481" y1="32778" x2="41481" y2="32778"/>
                        <a14:backgroundMark x1="41481" y1="32778" x2="41481" y2="32778"/>
                        <a14:backgroundMark x1="41481" y1="32778" x2="41481" y2="32778"/>
                        <a14:backgroundMark x1="42778" y1="40000" x2="42778" y2="40000"/>
                        <a14:backgroundMark x1="42778" y1="40000" x2="42778" y2="40000"/>
                        <a14:backgroundMark x1="45370" y1="41667" x2="45370" y2="41667"/>
                        <a14:backgroundMark x1="47407" y1="38333" x2="47407" y2="38333"/>
                        <a14:backgroundMark x1="30926" y1="60000" x2="30926" y2="60000"/>
                        <a14:backgroundMark x1="27963" y1="51667" x2="27963" y2="51667"/>
                        <a14:backgroundMark x1="74259" y1="48611" x2="74259" y2="48611"/>
                        <a14:backgroundMark x1="72963" y1="48611" x2="72963" y2="48611"/>
                        <a14:backgroundMark x1="56111" y1="62222" x2="56111" y2="62222"/>
                        <a14:backgroundMark x1="43148" y1="62222" x2="43148" y2="62222"/>
                        <a14:backgroundMark x1="34259" y1="70000" x2="34259" y2="70000"/>
                        <a14:backgroundMark x1="53333" y1="76944" x2="53333" y2="76944"/>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flipH="1">
            <a:off x="-739472" y="-448328"/>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2610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845A9-24D8-1960-2390-060BBD987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6BBAAA-9476-756E-FDD8-66DD37E107F2}"/>
              </a:ext>
            </a:extLst>
          </p:cNvPr>
          <p:cNvSpPr>
            <a:spLocks noGrp="1"/>
          </p:cNvSpPr>
          <p:nvPr>
            <p:ph type="title"/>
          </p:nvPr>
        </p:nvSpPr>
        <p:spPr/>
        <p:txBody>
          <a:bodyPr>
            <a:normAutofit fontScale="90000"/>
          </a:bodyPr>
          <a:lstStyle/>
          <a:p>
            <a:r>
              <a:rPr sz="4800" dirty="0"/>
              <a:t>Interconnectedness </a:t>
            </a:r>
            <a:br>
              <a:rPr lang="en-US" sz="4800" dirty="0"/>
            </a:br>
            <a:r>
              <a:rPr sz="4800" dirty="0"/>
              <a:t>(John 16:23)</a:t>
            </a:r>
          </a:p>
        </p:txBody>
      </p:sp>
      <p:sp>
        <p:nvSpPr>
          <p:cNvPr id="3" name="Content Placeholder 2">
            <a:extLst>
              <a:ext uri="{FF2B5EF4-FFF2-40B4-BE49-F238E27FC236}">
                <a16:creationId xmlns:a16="http://schemas.microsoft.com/office/drawing/2014/main" id="{CE732CC8-45AC-14D0-FD8E-A856F2199D41}"/>
              </a:ext>
            </a:extLst>
          </p:cNvPr>
          <p:cNvSpPr>
            <a:spLocks noGrp="1"/>
          </p:cNvSpPr>
          <p:nvPr>
            <p:ph sz="half" idx="1"/>
          </p:nvPr>
        </p:nvSpPr>
        <p:spPr/>
        <p:txBody>
          <a:bodyPr>
            <a:normAutofit fontScale="92500" lnSpcReduction="20000"/>
          </a:bodyPr>
          <a:lstStyle/>
          <a:p>
            <a:r>
              <a:rPr sz="3600" dirty="0"/>
              <a:t>And in that day ye shall ask me nothing. Verily, verily, I say unto you, Whatsoever ye shall ask the Father in my name, he will give it you.</a:t>
            </a:r>
          </a:p>
        </p:txBody>
      </p:sp>
      <p:pic>
        <p:nvPicPr>
          <p:cNvPr id="33794" name="Picture 2" descr="John 4:16">
            <a:extLst>
              <a:ext uri="{FF2B5EF4-FFF2-40B4-BE49-F238E27FC236}">
                <a16:creationId xmlns:a16="http://schemas.microsoft.com/office/drawing/2014/main" id="{20F31FF6-F2B5-D479-68B4-A95D92A4B96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1724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Interconnectedness </a:t>
            </a:r>
            <a:br>
              <a:rPr lang="en-US" sz="4400" dirty="0"/>
            </a:br>
            <a:r>
              <a:rPr sz="4400" dirty="0"/>
              <a:t>(John 16:24)</a:t>
            </a:r>
          </a:p>
        </p:txBody>
      </p:sp>
      <p:sp>
        <p:nvSpPr>
          <p:cNvPr id="3" name="Content Placeholder 2"/>
          <p:cNvSpPr>
            <a:spLocks noGrp="1"/>
          </p:cNvSpPr>
          <p:nvPr>
            <p:ph sz="half" idx="1"/>
          </p:nvPr>
        </p:nvSpPr>
        <p:spPr/>
        <p:txBody>
          <a:bodyPr>
            <a:normAutofit fontScale="92500" lnSpcReduction="10000"/>
          </a:bodyPr>
          <a:lstStyle/>
          <a:p>
            <a:r>
              <a:rPr sz="4000" dirty="0"/>
              <a:t>Hitherto have ye asked nothing in my name: ask, and ye shall receive, that your joy may be full.</a:t>
            </a:r>
          </a:p>
        </p:txBody>
      </p:sp>
      <p:pic>
        <p:nvPicPr>
          <p:cNvPr id="34818" name="Picture 2" descr="John 4:16&#10;&#10;A peaceful watercolor painting that touches on themes from John 4:16, embodying a respectful and devotional perspective on Christianity. The artwork unfolds the biblical verse subtly, without using explicit text or words. The meaningful symbolisms such as vibrant colors, soft textures, and religious motifs create a spiritual aura.">
            <a:extLst>
              <a:ext uri="{FF2B5EF4-FFF2-40B4-BE49-F238E27FC236}">
                <a16:creationId xmlns:a16="http://schemas.microsoft.com/office/drawing/2014/main" id="{CCCED70E-8C6F-303A-E815-584C6AC23EB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Interconnectedness </a:t>
            </a:r>
            <a:br>
              <a:rPr lang="en-US" sz="4000" dirty="0"/>
            </a:br>
            <a:r>
              <a:rPr sz="4000" dirty="0"/>
              <a:t>(John 16:25)</a:t>
            </a:r>
          </a:p>
        </p:txBody>
      </p:sp>
      <p:sp>
        <p:nvSpPr>
          <p:cNvPr id="3" name="Content Placeholder 2"/>
          <p:cNvSpPr>
            <a:spLocks noGrp="1"/>
          </p:cNvSpPr>
          <p:nvPr>
            <p:ph sz="half" idx="1"/>
          </p:nvPr>
        </p:nvSpPr>
        <p:spPr/>
        <p:txBody>
          <a:bodyPr>
            <a:normAutofit fontScale="92500" lnSpcReduction="10000"/>
          </a:bodyPr>
          <a:lstStyle/>
          <a:p>
            <a:r>
              <a:rPr sz="3200" dirty="0"/>
              <a:t>These things have I spoken unto you in proverbs: but the time cometh, when I shall no more speak unto you in proverbs, but I shall shew you plainly of the Father.</a:t>
            </a:r>
          </a:p>
        </p:txBody>
      </p:sp>
      <p:pic>
        <p:nvPicPr>
          <p:cNvPr id="6" name="Content Placeholder 5">
            <a:extLst>
              <a:ext uri="{FF2B5EF4-FFF2-40B4-BE49-F238E27FC236}">
                <a16:creationId xmlns:a16="http://schemas.microsoft.com/office/drawing/2014/main" id="{A45AA7A0-3E90-48E0-8557-4FA9A3631EF8}"/>
              </a:ext>
            </a:extLst>
          </p:cNvPr>
          <p:cNvPicPr>
            <a:picLocks noGrp="1" noChangeAspect="1"/>
          </p:cNvPicPr>
          <p:nvPr>
            <p:ph sz="half" idx="2"/>
          </p:nvPr>
        </p:nvPicPr>
        <p:blipFill>
          <a:blip r:embed="rId2"/>
          <a:stretch>
            <a:fillRect/>
          </a:stretch>
        </p:blipFill>
        <p:spPr>
          <a:xfrm>
            <a:off x="4498181" y="2141538"/>
            <a:ext cx="3649662" cy="3649662"/>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Interconnectedness </a:t>
            </a:r>
            <a:br>
              <a:rPr lang="en-US" sz="4000" dirty="0"/>
            </a:br>
            <a:r>
              <a:rPr sz="4000" dirty="0"/>
              <a:t>(John 16:26)</a:t>
            </a:r>
          </a:p>
        </p:txBody>
      </p:sp>
      <p:sp>
        <p:nvSpPr>
          <p:cNvPr id="3" name="Content Placeholder 2"/>
          <p:cNvSpPr>
            <a:spLocks noGrp="1"/>
          </p:cNvSpPr>
          <p:nvPr>
            <p:ph sz="half" idx="1"/>
          </p:nvPr>
        </p:nvSpPr>
        <p:spPr/>
        <p:txBody>
          <a:bodyPr>
            <a:normAutofit fontScale="92500" lnSpcReduction="10000"/>
          </a:bodyPr>
          <a:lstStyle/>
          <a:p>
            <a:r>
              <a:rPr sz="4000" dirty="0"/>
              <a:t>At that day ye shall ask in my name: and I say not unto you, that I will pray the Father for you:</a:t>
            </a:r>
          </a:p>
        </p:txBody>
      </p:sp>
      <p:pic>
        <p:nvPicPr>
          <p:cNvPr id="36866" name="Picture 2" descr="confidence to the throne of grace">
            <a:extLst>
              <a:ext uri="{FF2B5EF4-FFF2-40B4-BE49-F238E27FC236}">
                <a16:creationId xmlns:a16="http://schemas.microsoft.com/office/drawing/2014/main" id="{A28B7436-FD24-7B0B-F83C-13421F9E34B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73753" y="2065868"/>
            <a:ext cx="3757378" cy="37573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Interconnectedness </a:t>
            </a:r>
            <a:br>
              <a:rPr lang="en-US" sz="4000" dirty="0"/>
            </a:br>
            <a:r>
              <a:rPr sz="4000" dirty="0"/>
              <a:t>(John 16:27)</a:t>
            </a:r>
          </a:p>
        </p:txBody>
      </p:sp>
      <p:sp>
        <p:nvSpPr>
          <p:cNvPr id="3" name="Content Placeholder 2"/>
          <p:cNvSpPr>
            <a:spLocks noGrp="1"/>
          </p:cNvSpPr>
          <p:nvPr>
            <p:ph sz="half" idx="1"/>
          </p:nvPr>
        </p:nvSpPr>
        <p:spPr>
          <a:solidFill>
            <a:schemeClr val="bg2">
              <a:lumMod val="50000"/>
            </a:schemeClr>
          </a:solidFill>
        </p:spPr>
        <p:txBody>
          <a:bodyPr>
            <a:normAutofit fontScale="92500"/>
          </a:bodyPr>
          <a:lstStyle/>
          <a:p>
            <a:r>
              <a:rPr sz="3600" dirty="0"/>
              <a:t>For the Father himself loveth you, because ye have loved me, and have believed that I came out from God.</a:t>
            </a:r>
          </a:p>
        </p:txBody>
      </p:sp>
      <p:pic>
        <p:nvPicPr>
          <p:cNvPr id="37892" name="Picture 4" descr="A Prayer When You Want to Approach God ...">
            <a:extLst>
              <a:ext uri="{FF2B5EF4-FFF2-40B4-BE49-F238E27FC236}">
                <a16:creationId xmlns:a16="http://schemas.microsoft.com/office/drawing/2014/main" id="{6625F404-9044-509F-28AA-37A4E2EA1F8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205" r="11871"/>
          <a:stretch/>
        </p:blipFill>
        <p:spPr bwMode="auto">
          <a:xfrm>
            <a:off x="4343400" y="2142068"/>
            <a:ext cx="4365267" cy="3634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2E1A8-2E75-8538-A5C6-B5E8CEDCC5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9BA042-3ED9-1ECE-DFA5-6A65D6A524B0}"/>
              </a:ext>
            </a:extLst>
          </p:cNvPr>
          <p:cNvSpPr>
            <a:spLocks noGrp="1"/>
          </p:cNvSpPr>
          <p:nvPr>
            <p:ph type="title"/>
          </p:nvPr>
        </p:nvSpPr>
        <p:spPr>
          <a:xfrm>
            <a:off x="3283889" y="525304"/>
            <a:ext cx="5072933" cy="1616764"/>
          </a:xfrm>
        </p:spPr>
        <p:txBody>
          <a:bodyPr>
            <a:normAutofit fontScale="90000"/>
          </a:bodyPr>
          <a:lstStyle/>
          <a:p>
            <a:pPr algn="ctr"/>
            <a:r>
              <a:rPr lang="en-US" sz="4900" dirty="0"/>
              <a:t>Direct Connection</a:t>
            </a:r>
            <a:br>
              <a:rPr lang="en-US" sz="2700" dirty="0"/>
            </a:br>
            <a:r>
              <a:rPr lang="en-US" sz="2200" dirty="0"/>
              <a:t>SDABC</a:t>
            </a:r>
            <a:endParaRPr lang="en-US" sz="4800" dirty="0"/>
          </a:p>
        </p:txBody>
      </p:sp>
      <p:sp>
        <p:nvSpPr>
          <p:cNvPr id="3" name="Content Placeholder 2">
            <a:extLst>
              <a:ext uri="{FF2B5EF4-FFF2-40B4-BE49-F238E27FC236}">
                <a16:creationId xmlns:a16="http://schemas.microsoft.com/office/drawing/2014/main" id="{7C6267C9-56A6-F4B1-AF92-B59F490228D9}"/>
              </a:ext>
            </a:extLst>
          </p:cNvPr>
          <p:cNvSpPr>
            <a:spLocks noGrp="1"/>
          </p:cNvSpPr>
          <p:nvPr>
            <p:ph idx="1"/>
          </p:nvPr>
        </p:nvSpPr>
        <p:spPr>
          <a:xfrm>
            <a:off x="457199" y="2142068"/>
            <a:ext cx="8289235" cy="4362099"/>
          </a:xfrm>
        </p:spPr>
        <p:txBody>
          <a:bodyPr>
            <a:normAutofit fontScale="92500" lnSpcReduction="20000"/>
          </a:bodyPr>
          <a:lstStyle/>
          <a:p>
            <a:pPr marL="0" indent="0">
              <a:buNone/>
            </a:pPr>
            <a:r>
              <a:rPr lang="en-US" sz="3600" dirty="0"/>
              <a:t>Christ’s intercession was not to overcome any reluctance or unwillingness on the part of the Father to hear the prayers of the saints. The Father Himself loved the disciples and was as willing to answer prayer as was the Son. The point of illustration in representing Jesus as an intercessor (Heb. 7:25) is that only by means of the infinite sacrifice of the Son is it possible for either the Father or the Son to extend fullness of blessing to the petitioner.</a:t>
            </a:r>
          </a:p>
        </p:txBody>
      </p:sp>
      <p:pic>
        <p:nvPicPr>
          <p:cNvPr id="4" name="Picture 2" descr="Holy Spirit Fire Dove Images – Browse 4,625 Stock Photos, Vectors, and  Video | Adobe Stock">
            <a:extLst>
              <a:ext uri="{FF2B5EF4-FFF2-40B4-BE49-F238E27FC236}">
                <a16:creationId xmlns:a16="http://schemas.microsoft.com/office/drawing/2014/main" id="{EFD4FD32-559F-AE9F-C511-1D2E8AD11D8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36111" y1="15278" x2="36111" y2="15278"/>
                        <a14:backgroundMark x1="57407" y1="24444" x2="57407" y2="24444"/>
                        <a14:backgroundMark x1="37407" y1="20833" x2="37407" y2="20833"/>
                        <a14:backgroundMark x1="37222" y1="26389" x2="37222" y2="26389"/>
                        <a14:backgroundMark x1="67963" y1="58611" x2="67963" y2="58611"/>
                        <a14:backgroundMark x1="67593" y1="67778" x2="67593" y2="67778"/>
                        <a14:backgroundMark x1="63333" y1="71389" x2="63333" y2="71389"/>
                        <a14:backgroundMark x1="46111" y1="84167" x2="46111" y2="84167"/>
                        <a14:backgroundMark x1="46111" y1="84167" x2="46111" y2="84167"/>
                        <a14:backgroundMark x1="43889" y1="86667" x2="43889" y2="86667"/>
                        <a14:backgroundMark x1="37222" y1="82500" x2="37222" y2="82500"/>
                        <a14:backgroundMark x1="36111" y1="79722" x2="36111" y2="79722"/>
                        <a14:backgroundMark x1="36111" y1="79722" x2="36111" y2="79722"/>
                        <a14:backgroundMark x1="36111" y1="79722" x2="36111" y2="79722"/>
                        <a14:backgroundMark x1="39259" y1="80556" x2="39259" y2="80556"/>
                        <a14:backgroundMark x1="39259" y1="80556" x2="39259" y2="80556"/>
                        <a14:backgroundMark x1="48148" y1="83056" x2="48148" y2="83056"/>
                        <a14:backgroundMark x1="48148" y1="83056" x2="48148" y2="83056"/>
                        <a14:backgroundMark x1="33704" y1="64444" x2="33704" y2="64444"/>
                        <a14:backgroundMark x1="32778" y1="67222" x2="32778" y2="67222"/>
                        <a14:backgroundMark x1="32778" y1="67222" x2="32778" y2="67222"/>
                        <a14:backgroundMark x1="32778" y1="67222" x2="32778" y2="67222"/>
                        <a14:backgroundMark x1="29815" y1="70000" x2="29815" y2="70000"/>
                        <a14:backgroundMark x1="27963" y1="68056" x2="27963" y2="68056"/>
                        <a14:backgroundMark x1="21296" y1="29167" x2="21296" y2="29167"/>
                        <a14:backgroundMark x1="42963" y1="33333" x2="42963" y2="33333"/>
                        <a14:backgroundMark x1="42963" y1="33333" x2="42963" y2="33333"/>
                        <a14:backgroundMark x1="42963" y1="33333" x2="42963" y2="33333"/>
                        <a14:backgroundMark x1="41481" y1="32778" x2="41481" y2="32778"/>
                        <a14:backgroundMark x1="41481" y1="32778" x2="41481" y2="32778"/>
                        <a14:backgroundMark x1="41481" y1="32778" x2="41481" y2="32778"/>
                        <a14:backgroundMark x1="42778" y1="40000" x2="42778" y2="40000"/>
                        <a14:backgroundMark x1="42778" y1="40000" x2="42778" y2="40000"/>
                        <a14:backgroundMark x1="45370" y1="41667" x2="45370" y2="41667"/>
                        <a14:backgroundMark x1="47407" y1="38333" x2="47407" y2="38333"/>
                        <a14:backgroundMark x1="30926" y1="60000" x2="30926" y2="60000"/>
                        <a14:backgroundMark x1="27963" y1="51667" x2="27963" y2="51667"/>
                        <a14:backgroundMark x1="74259" y1="48611" x2="74259" y2="48611"/>
                        <a14:backgroundMark x1="72963" y1="48611" x2="72963" y2="48611"/>
                        <a14:backgroundMark x1="56111" y1="62222" x2="56111" y2="62222"/>
                        <a14:backgroundMark x1="43148" y1="62222" x2="43148" y2="62222"/>
                        <a14:backgroundMark x1="34259" y1="70000" x2="34259" y2="70000"/>
                        <a14:backgroundMark x1="53333" y1="76944" x2="53333" y2="76944"/>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flipH="1">
            <a:off x="-445273" y="-380080"/>
            <a:ext cx="4635611" cy="3090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2532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Interconnectedness </a:t>
            </a:r>
            <a:br>
              <a:rPr lang="en-US" sz="4000" dirty="0"/>
            </a:br>
            <a:r>
              <a:rPr sz="4000" dirty="0"/>
              <a:t>(John 16:28)</a:t>
            </a:r>
          </a:p>
        </p:txBody>
      </p:sp>
      <p:sp>
        <p:nvSpPr>
          <p:cNvPr id="3" name="Content Placeholder 2"/>
          <p:cNvSpPr>
            <a:spLocks noGrp="1"/>
          </p:cNvSpPr>
          <p:nvPr>
            <p:ph sz="half" idx="1"/>
          </p:nvPr>
        </p:nvSpPr>
        <p:spPr/>
        <p:txBody>
          <a:bodyPr>
            <a:normAutofit lnSpcReduction="10000"/>
          </a:bodyPr>
          <a:lstStyle/>
          <a:p>
            <a:r>
              <a:rPr sz="3600" dirty="0"/>
              <a:t>I came forth from the Father, and am come into the world: again, I leave the world, and go to the Father.</a:t>
            </a:r>
          </a:p>
        </p:txBody>
      </p:sp>
      <p:pic>
        <p:nvPicPr>
          <p:cNvPr id="38914" name="Picture 2" descr="Genesis 28-16&#10;">
            <a:extLst>
              <a:ext uri="{FF2B5EF4-FFF2-40B4-BE49-F238E27FC236}">
                <a16:creationId xmlns:a16="http://schemas.microsoft.com/office/drawing/2014/main" id="{28BC13FA-12A7-E0F5-EE35-71963733EC2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E6174-DBA9-6AA5-ADB7-AB7B7C5BD68B}"/>
              </a:ext>
            </a:extLst>
          </p:cNvPr>
          <p:cNvSpPr>
            <a:spLocks noGrp="1"/>
          </p:cNvSpPr>
          <p:nvPr>
            <p:ph type="title"/>
          </p:nvPr>
        </p:nvSpPr>
        <p:spPr>
          <a:xfrm>
            <a:off x="457200" y="461900"/>
            <a:ext cx="7772400" cy="1456267"/>
          </a:xfrm>
        </p:spPr>
        <p:txBody>
          <a:bodyPr>
            <a:normAutofit fontScale="90000"/>
          </a:bodyPr>
          <a:lstStyle/>
          <a:p>
            <a:pPr algn="ctr"/>
            <a:r>
              <a:rPr lang="en-US" sz="6600" b="1" dirty="0"/>
              <a:t>Jesus Prayer: John 17</a:t>
            </a:r>
          </a:p>
        </p:txBody>
      </p:sp>
      <p:pic>
        <p:nvPicPr>
          <p:cNvPr id="39938" name="Picture 2" descr="Altus Fine Art">
            <a:extLst>
              <a:ext uri="{FF2B5EF4-FFF2-40B4-BE49-F238E27FC236}">
                <a16:creationId xmlns:a16="http://schemas.microsoft.com/office/drawing/2014/main" id="{7979B3EA-A743-5989-D4CF-B6BFEFA0DA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29391" y="1935541"/>
            <a:ext cx="6285217" cy="418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2090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Prayer for Oneness (John 17:4)</a:t>
            </a:r>
          </a:p>
        </p:txBody>
      </p:sp>
      <p:sp>
        <p:nvSpPr>
          <p:cNvPr id="3" name="Content Placeholder 2"/>
          <p:cNvSpPr>
            <a:spLocks noGrp="1"/>
          </p:cNvSpPr>
          <p:nvPr>
            <p:ph sz="half" idx="1"/>
          </p:nvPr>
        </p:nvSpPr>
        <p:spPr/>
        <p:txBody>
          <a:bodyPr>
            <a:normAutofit fontScale="92500"/>
          </a:bodyPr>
          <a:lstStyle/>
          <a:p>
            <a:r>
              <a:rPr sz="4000" dirty="0"/>
              <a:t>I have glorified thee on the earth: I have finished the work which thou </a:t>
            </a:r>
            <a:r>
              <a:rPr sz="4000" dirty="0" err="1"/>
              <a:t>gavest</a:t>
            </a:r>
            <a:r>
              <a:rPr sz="4000" dirty="0"/>
              <a:t> me to do.</a:t>
            </a:r>
          </a:p>
        </p:txBody>
      </p:sp>
      <p:pic>
        <p:nvPicPr>
          <p:cNvPr id="40962" name="Picture 2" descr="Jesus Garden Of Gethsemane Images ...">
            <a:extLst>
              <a:ext uri="{FF2B5EF4-FFF2-40B4-BE49-F238E27FC236}">
                <a16:creationId xmlns:a16="http://schemas.microsoft.com/office/drawing/2014/main" id="{F5552BA2-789F-212B-0A92-A6C6CB16E81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916"/>
          <a:stretch/>
        </p:blipFill>
        <p:spPr bwMode="auto">
          <a:xfrm>
            <a:off x="4873753" y="2363511"/>
            <a:ext cx="3665551" cy="32925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2A9BA-53D2-EBCE-B39C-2E01D911A0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59163-BA54-FB57-9DC1-B0CE4D69FC18}"/>
              </a:ext>
            </a:extLst>
          </p:cNvPr>
          <p:cNvSpPr>
            <a:spLocks noGrp="1"/>
          </p:cNvSpPr>
          <p:nvPr>
            <p:ph type="title"/>
          </p:nvPr>
        </p:nvSpPr>
        <p:spPr>
          <a:xfrm>
            <a:off x="397565" y="302150"/>
            <a:ext cx="8340917" cy="1447137"/>
          </a:xfrm>
          <a:solidFill>
            <a:schemeClr val="bg2">
              <a:lumMod val="50000"/>
            </a:schemeClr>
          </a:solidFill>
        </p:spPr>
        <p:txBody>
          <a:bodyPr>
            <a:noAutofit/>
          </a:bodyPr>
          <a:lstStyle/>
          <a:p>
            <a:pPr algn="ctr"/>
            <a:r>
              <a:rPr lang="en-US" sz="3200" b="1" dirty="0">
                <a:solidFill>
                  <a:schemeClr val="accent1">
                    <a:lumMod val="20000"/>
                    <a:lumOff val="80000"/>
                  </a:schemeClr>
                </a:solidFill>
              </a:rPr>
              <a:t>EGW “Testimonies for the Church Containing Messages of Warning and Instruction to Seventh-day Adventists” P. 62</a:t>
            </a:r>
          </a:p>
        </p:txBody>
      </p:sp>
      <p:sp>
        <p:nvSpPr>
          <p:cNvPr id="3" name="Content Placeholder 2">
            <a:extLst>
              <a:ext uri="{FF2B5EF4-FFF2-40B4-BE49-F238E27FC236}">
                <a16:creationId xmlns:a16="http://schemas.microsoft.com/office/drawing/2014/main" id="{AF0225AE-4740-2ECE-2C42-865485BE0142}"/>
              </a:ext>
            </a:extLst>
          </p:cNvPr>
          <p:cNvSpPr>
            <a:spLocks noGrp="1"/>
          </p:cNvSpPr>
          <p:nvPr>
            <p:ph idx="1"/>
          </p:nvPr>
        </p:nvSpPr>
        <p:spPr>
          <a:xfrm>
            <a:off x="457200" y="1924216"/>
            <a:ext cx="8281282" cy="3866985"/>
          </a:xfrm>
        </p:spPr>
        <p:txBody>
          <a:bodyPr>
            <a:normAutofit fontScale="92500"/>
          </a:bodyPr>
          <a:lstStyle/>
          <a:p>
            <a:pPr marL="0" indent="0">
              <a:buNone/>
            </a:pPr>
            <a:r>
              <a:rPr lang="en-US" sz="3600" dirty="0"/>
              <a:t>“The Father is like the dew, invisible vapor; the Son is like the dew gathered in beauteous form; the Spirit is like the dew fallen to the seat of life.” Another representation: “The Father is like the invisible vapor; the Son is like the leaden cloud; the Spirit is rain fallen and working in refreshing power.”</a:t>
            </a:r>
          </a:p>
        </p:txBody>
      </p:sp>
    </p:spTree>
    <p:extLst>
      <p:ext uri="{BB962C8B-B14F-4D97-AF65-F5344CB8AC3E}">
        <p14:creationId xmlns:p14="http://schemas.microsoft.com/office/powerpoint/2010/main" val="6184955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Prayer for Oneness (John 17:5)</a:t>
            </a:r>
          </a:p>
        </p:txBody>
      </p:sp>
      <p:sp>
        <p:nvSpPr>
          <p:cNvPr id="3" name="Content Placeholder 2"/>
          <p:cNvSpPr>
            <a:spLocks noGrp="1"/>
          </p:cNvSpPr>
          <p:nvPr>
            <p:ph sz="half" idx="1"/>
          </p:nvPr>
        </p:nvSpPr>
        <p:spPr/>
        <p:txBody>
          <a:bodyPr>
            <a:normAutofit fontScale="92500"/>
          </a:bodyPr>
          <a:lstStyle/>
          <a:p>
            <a:r>
              <a:rPr sz="3600" dirty="0"/>
              <a:t>And now, O Father, glorify thou me with thine own self with the glory which I had with thee before the world was.</a:t>
            </a:r>
          </a:p>
        </p:txBody>
      </p:sp>
      <p:pic>
        <p:nvPicPr>
          <p:cNvPr id="41986" name="Picture 2" descr="190+ Our Father In Heaven Stock Illustrations, Royalty-Free Vector Graphics  &amp; Clip Art - iStock">
            <a:extLst>
              <a:ext uri="{FF2B5EF4-FFF2-40B4-BE49-F238E27FC236}">
                <a16:creationId xmlns:a16="http://schemas.microsoft.com/office/drawing/2014/main" id="{15AF4DB2-87F2-78BA-D16D-1B773057685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7616" y="1978236"/>
            <a:ext cx="3633545" cy="37000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Prayer for Oneness (John 17:6)</a:t>
            </a:r>
          </a:p>
        </p:txBody>
      </p:sp>
      <p:sp>
        <p:nvSpPr>
          <p:cNvPr id="3" name="Content Placeholder 2"/>
          <p:cNvSpPr>
            <a:spLocks noGrp="1"/>
          </p:cNvSpPr>
          <p:nvPr>
            <p:ph sz="half" idx="1"/>
          </p:nvPr>
        </p:nvSpPr>
        <p:spPr/>
        <p:txBody>
          <a:bodyPr>
            <a:normAutofit fontScale="92500" lnSpcReduction="10000"/>
          </a:bodyPr>
          <a:lstStyle/>
          <a:p>
            <a:r>
              <a:rPr sz="3200" dirty="0"/>
              <a:t>I have manifested thy name unto the men which thou </a:t>
            </a:r>
            <a:r>
              <a:rPr sz="3200" dirty="0" err="1"/>
              <a:t>gavest</a:t>
            </a:r>
            <a:r>
              <a:rPr sz="3200" dirty="0"/>
              <a:t> me out of the world: thine they were, and thou </a:t>
            </a:r>
            <a:r>
              <a:rPr sz="3200" dirty="0" err="1"/>
              <a:t>gavest</a:t>
            </a:r>
            <a:r>
              <a:rPr sz="3200" dirty="0"/>
              <a:t> them me; and they have kept thy word.</a:t>
            </a:r>
          </a:p>
        </p:txBody>
      </p:sp>
      <p:pic>
        <p:nvPicPr>
          <p:cNvPr id="43010" name="Picture 2" descr="Jesus Teaching Photos and Images">
            <a:extLst>
              <a:ext uri="{FF2B5EF4-FFF2-40B4-BE49-F238E27FC236}">
                <a16:creationId xmlns:a16="http://schemas.microsoft.com/office/drawing/2014/main" id="{E00EB45B-F46D-6A74-3569-D117B1253CB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6947"/>
          <a:stretch/>
        </p:blipFill>
        <p:spPr bwMode="auto">
          <a:xfrm>
            <a:off x="4793379" y="2236505"/>
            <a:ext cx="3627051" cy="36407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Prayer for Oneness (John 17:7)</a:t>
            </a:r>
          </a:p>
        </p:txBody>
      </p:sp>
      <p:sp>
        <p:nvSpPr>
          <p:cNvPr id="3" name="Content Placeholder 2"/>
          <p:cNvSpPr>
            <a:spLocks noGrp="1"/>
          </p:cNvSpPr>
          <p:nvPr>
            <p:ph sz="half" idx="1"/>
          </p:nvPr>
        </p:nvSpPr>
        <p:spPr/>
        <p:txBody>
          <a:bodyPr>
            <a:normAutofit lnSpcReduction="10000"/>
          </a:bodyPr>
          <a:lstStyle/>
          <a:p>
            <a:r>
              <a:rPr sz="4000" dirty="0"/>
              <a:t>Now they have known that all things whatsoever thou hast given me are of thee.</a:t>
            </a:r>
          </a:p>
        </p:txBody>
      </p:sp>
      <p:pic>
        <p:nvPicPr>
          <p:cNvPr id="44034" name="Picture 2" descr="art of Jesus praying with His disciples ...">
            <a:extLst>
              <a:ext uri="{FF2B5EF4-FFF2-40B4-BE49-F238E27FC236}">
                <a16:creationId xmlns:a16="http://schemas.microsoft.com/office/drawing/2014/main" id="{FA93FA00-938B-A288-1753-F65AF7C260E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172" r="10711"/>
          <a:stretch/>
        </p:blipFill>
        <p:spPr bwMode="auto">
          <a:xfrm>
            <a:off x="4873752" y="2327700"/>
            <a:ext cx="3511295" cy="3235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Prayer for Oneness (John 17:8)</a:t>
            </a:r>
          </a:p>
        </p:txBody>
      </p:sp>
      <p:sp>
        <p:nvSpPr>
          <p:cNvPr id="3" name="Content Placeholder 2"/>
          <p:cNvSpPr>
            <a:spLocks noGrp="1"/>
          </p:cNvSpPr>
          <p:nvPr>
            <p:ph sz="half" idx="1"/>
          </p:nvPr>
        </p:nvSpPr>
        <p:spPr/>
        <p:txBody>
          <a:bodyPr>
            <a:normAutofit fontScale="92500" lnSpcReduction="10000"/>
          </a:bodyPr>
          <a:lstStyle/>
          <a:p>
            <a:r>
              <a:rPr sz="2800" dirty="0"/>
              <a:t>For I have given unto them the words which thou </a:t>
            </a:r>
            <a:r>
              <a:rPr sz="2800" dirty="0" err="1"/>
              <a:t>gavest</a:t>
            </a:r>
            <a:r>
              <a:rPr sz="2800" dirty="0"/>
              <a:t> me; and they have received them, and have known surely that I came out from thee, and they have believed that thou didst send me.</a:t>
            </a:r>
          </a:p>
        </p:txBody>
      </p:sp>
      <p:pic>
        <p:nvPicPr>
          <p:cNvPr id="6" name="Content Placeholder 5">
            <a:extLst>
              <a:ext uri="{FF2B5EF4-FFF2-40B4-BE49-F238E27FC236}">
                <a16:creationId xmlns:a16="http://schemas.microsoft.com/office/drawing/2014/main" id="{BAC5D380-2403-143B-7E40-2F6241177732}"/>
              </a:ext>
            </a:extLst>
          </p:cNvPr>
          <p:cNvPicPr>
            <a:picLocks noGrp="1" noChangeAspect="1"/>
          </p:cNvPicPr>
          <p:nvPr>
            <p:ph sz="half" idx="2"/>
          </p:nvPr>
        </p:nvPicPr>
        <p:blipFill>
          <a:blip r:embed="rId2"/>
          <a:stretch>
            <a:fillRect/>
          </a:stretch>
        </p:blipFill>
        <p:spPr>
          <a:xfrm>
            <a:off x="4498181" y="2141538"/>
            <a:ext cx="3649662" cy="3649662"/>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Prayer for Oneness (John 17:9)</a:t>
            </a:r>
          </a:p>
        </p:txBody>
      </p:sp>
      <p:sp>
        <p:nvSpPr>
          <p:cNvPr id="3" name="Content Placeholder 2"/>
          <p:cNvSpPr>
            <a:spLocks noGrp="1"/>
          </p:cNvSpPr>
          <p:nvPr>
            <p:ph sz="half" idx="1"/>
          </p:nvPr>
        </p:nvSpPr>
        <p:spPr/>
        <p:txBody>
          <a:bodyPr>
            <a:normAutofit/>
          </a:bodyPr>
          <a:lstStyle/>
          <a:p>
            <a:r>
              <a:rPr sz="3600" dirty="0"/>
              <a:t>I pray for them: I pray not for the world, but for them which thou hast given me; for they are thine.</a:t>
            </a:r>
          </a:p>
        </p:txBody>
      </p:sp>
      <p:pic>
        <p:nvPicPr>
          <p:cNvPr id="46084" name="Picture 4" descr="Romans 10:17">
            <a:extLst>
              <a:ext uri="{FF2B5EF4-FFF2-40B4-BE49-F238E27FC236}">
                <a16:creationId xmlns:a16="http://schemas.microsoft.com/office/drawing/2014/main" id="{D756E028-CB01-5F6C-5389-CB223AE4679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Prayer for Oneness (John 17:10)</a:t>
            </a:r>
          </a:p>
        </p:txBody>
      </p:sp>
      <p:sp>
        <p:nvSpPr>
          <p:cNvPr id="3" name="Content Placeholder 2"/>
          <p:cNvSpPr>
            <a:spLocks noGrp="1"/>
          </p:cNvSpPr>
          <p:nvPr>
            <p:ph sz="half" idx="1"/>
          </p:nvPr>
        </p:nvSpPr>
        <p:spPr/>
        <p:txBody>
          <a:bodyPr>
            <a:normAutofit fontScale="92500" lnSpcReduction="10000"/>
          </a:bodyPr>
          <a:lstStyle/>
          <a:p>
            <a:r>
              <a:rPr sz="4400" dirty="0"/>
              <a:t>And all mine are thine, and thine are mine; and I am glorified in them.</a:t>
            </a:r>
          </a:p>
        </p:txBody>
      </p:sp>
      <p:pic>
        <p:nvPicPr>
          <p:cNvPr id="47106" name="Picture 2" descr="John 10:10">
            <a:extLst>
              <a:ext uri="{FF2B5EF4-FFF2-40B4-BE49-F238E27FC236}">
                <a16:creationId xmlns:a16="http://schemas.microsoft.com/office/drawing/2014/main" id="{BBC5254C-267B-FD23-51BA-1B63F34A543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000" dirty="0"/>
              <a:t>Prayer for Oneness (John 17:11)</a:t>
            </a:r>
          </a:p>
        </p:txBody>
      </p:sp>
      <p:sp>
        <p:nvSpPr>
          <p:cNvPr id="3" name="Content Placeholder 2"/>
          <p:cNvSpPr>
            <a:spLocks noGrp="1"/>
          </p:cNvSpPr>
          <p:nvPr>
            <p:ph sz="half" idx="1"/>
          </p:nvPr>
        </p:nvSpPr>
        <p:spPr/>
        <p:txBody>
          <a:bodyPr>
            <a:normAutofit fontScale="85000" lnSpcReduction="10000"/>
          </a:bodyPr>
          <a:lstStyle/>
          <a:p>
            <a:r>
              <a:rPr sz="3200" dirty="0"/>
              <a:t>And now I am no more in the world, but these are in the world, and I come to thee. Holy Father, keep through thine own name those whom thou hast given me, that </a:t>
            </a:r>
            <a:r>
              <a:rPr sz="3200" dirty="0">
                <a:solidFill>
                  <a:schemeClr val="accent1">
                    <a:lumMod val="20000"/>
                    <a:lumOff val="80000"/>
                  </a:schemeClr>
                </a:solidFill>
                <a:effectLst>
                  <a:glow rad="139700">
                    <a:schemeClr val="accent2">
                      <a:satMod val="175000"/>
                      <a:alpha val="40000"/>
                    </a:schemeClr>
                  </a:glow>
                </a:effectLst>
              </a:rPr>
              <a:t>they may be one, as we are</a:t>
            </a:r>
            <a:r>
              <a:rPr sz="3200" dirty="0"/>
              <a:t>.</a:t>
            </a:r>
          </a:p>
        </p:txBody>
      </p:sp>
      <p:pic>
        <p:nvPicPr>
          <p:cNvPr id="9" name="Content Placeholder 8">
            <a:extLst>
              <a:ext uri="{FF2B5EF4-FFF2-40B4-BE49-F238E27FC236}">
                <a16:creationId xmlns:a16="http://schemas.microsoft.com/office/drawing/2014/main" id="{2956E478-C25A-4DB4-F241-5935938AE51D}"/>
              </a:ext>
            </a:extLst>
          </p:cNvPr>
          <p:cNvPicPr>
            <a:picLocks noGrp="1" noChangeAspect="1"/>
          </p:cNvPicPr>
          <p:nvPr>
            <p:ph sz="half" idx="2"/>
          </p:nvPr>
        </p:nvPicPr>
        <p:blipFill>
          <a:blip r:embed="rId2"/>
          <a:stretch>
            <a:fillRect/>
          </a:stretch>
        </p:blipFill>
        <p:spPr>
          <a:xfrm>
            <a:off x="4498181" y="2141538"/>
            <a:ext cx="3649662" cy="3649662"/>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B4646-EF0A-0ED3-945D-5EFB1FBB713F}"/>
              </a:ext>
            </a:extLst>
          </p:cNvPr>
          <p:cNvSpPr>
            <a:spLocks noGrp="1"/>
          </p:cNvSpPr>
          <p:nvPr>
            <p:ph type="ctrTitle"/>
          </p:nvPr>
        </p:nvSpPr>
        <p:spPr/>
        <p:txBody>
          <a:bodyPr>
            <a:normAutofit fontScale="90000"/>
          </a:bodyPr>
          <a:lstStyle/>
          <a:p>
            <a:r>
              <a:rPr lang="en-US" dirty="0"/>
              <a:t>But Jesus’ followers don’t just sit around In Happy Amity being One…</a:t>
            </a:r>
          </a:p>
        </p:txBody>
      </p:sp>
      <p:sp>
        <p:nvSpPr>
          <p:cNvPr id="3" name="Subtitle 2">
            <a:extLst>
              <a:ext uri="{FF2B5EF4-FFF2-40B4-BE49-F238E27FC236}">
                <a16:creationId xmlns:a16="http://schemas.microsoft.com/office/drawing/2014/main" id="{5AD253E1-FB80-4E0D-9598-11ED2A0C4BAD}"/>
              </a:ext>
            </a:extLst>
          </p:cNvPr>
          <p:cNvSpPr>
            <a:spLocks noGrp="1"/>
          </p:cNvSpPr>
          <p:nvPr>
            <p:ph type="subTitle" idx="1"/>
          </p:nvPr>
        </p:nvSpPr>
        <p:spPr>
          <a:xfrm>
            <a:off x="564543" y="4385733"/>
            <a:ext cx="8173940" cy="1405467"/>
          </a:xfrm>
        </p:spPr>
        <p:txBody>
          <a:bodyPr>
            <a:normAutofit/>
          </a:bodyPr>
          <a:lstStyle/>
          <a:p>
            <a:r>
              <a:rPr lang="en-US" sz="4000" dirty="0"/>
              <a:t>There’s a Mission to Complete!</a:t>
            </a:r>
          </a:p>
        </p:txBody>
      </p:sp>
    </p:spTree>
    <p:extLst>
      <p:ext uri="{BB962C8B-B14F-4D97-AF65-F5344CB8AC3E}">
        <p14:creationId xmlns:p14="http://schemas.microsoft.com/office/powerpoint/2010/main" val="4726299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The Mission (John 17:14)</a:t>
            </a:r>
          </a:p>
        </p:txBody>
      </p:sp>
      <p:pic>
        <p:nvPicPr>
          <p:cNvPr id="5" name="Content Placeholder 4">
            <a:extLst>
              <a:ext uri="{FF2B5EF4-FFF2-40B4-BE49-F238E27FC236}">
                <a16:creationId xmlns:a16="http://schemas.microsoft.com/office/drawing/2014/main" id="{F0CEC303-FD3C-21CE-F7B8-BF7E9E5B84C0}"/>
              </a:ext>
            </a:extLst>
          </p:cNvPr>
          <p:cNvPicPr>
            <a:picLocks noGrp="1" noChangeAspect="1"/>
          </p:cNvPicPr>
          <p:nvPr>
            <p:ph sz="half" idx="1"/>
          </p:nvPr>
        </p:nvPicPr>
        <p:blipFill>
          <a:blip r:embed="rId2"/>
          <a:stretch>
            <a:fillRect/>
          </a:stretch>
        </p:blipFill>
        <p:spPr>
          <a:xfrm>
            <a:off x="538956" y="2141538"/>
            <a:ext cx="3649662" cy="3649662"/>
          </a:xfrm>
          <a:prstGeom prst="rect">
            <a:avLst/>
          </a:prstGeom>
        </p:spPr>
      </p:pic>
      <p:sp>
        <p:nvSpPr>
          <p:cNvPr id="4" name="Content Placeholder 3"/>
          <p:cNvSpPr>
            <a:spLocks noGrp="1"/>
          </p:cNvSpPr>
          <p:nvPr>
            <p:ph sz="half" idx="2"/>
          </p:nvPr>
        </p:nvSpPr>
        <p:spPr/>
        <p:txBody>
          <a:bodyPr>
            <a:normAutofit fontScale="92500"/>
          </a:bodyPr>
          <a:lstStyle/>
          <a:p>
            <a:r>
              <a:rPr sz="3600" dirty="0"/>
              <a:t>I have given them thy word; and the world hath hated them, because they are not of the world, even as I am not of the world.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The Mission (John 17:15)</a:t>
            </a:r>
          </a:p>
        </p:txBody>
      </p:sp>
      <p:sp>
        <p:nvSpPr>
          <p:cNvPr id="4" name="Content Placeholder 3"/>
          <p:cNvSpPr>
            <a:spLocks noGrp="1"/>
          </p:cNvSpPr>
          <p:nvPr>
            <p:ph sz="half" idx="2"/>
          </p:nvPr>
        </p:nvSpPr>
        <p:spPr/>
        <p:txBody>
          <a:bodyPr>
            <a:normAutofit fontScale="92500"/>
          </a:bodyPr>
          <a:lstStyle/>
          <a:p>
            <a:r>
              <a:rPr sz="3600" dirty="0"/>
              <a:t>I pray not that thou shouldest take them out of the world, but that thou shouldest keep them from the evil.</a:t>
            </a:r>
          </a:p>
        </p:txBody>
      </p:sp>
      <p:pic>
        <p:nvPicPr>
          <p:cNvPr id="49154" name="Picture 2" descr="The Shield of Faith">
            <a:extLst>
              <a:ext uri="{FF2B5EF4-FFF2-40B4-BE49-F238E27FC236}">
                <a16:creationId xmlns:a16="http://schemas.microsoft.com/office/drawing/2014/main" id="{605403FE-3511-5DFA-AA9B-917D973C93D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069" r="24601"/>
          <a:stretch/>
        </p:blipFill>
        <p:spPr bwMode="auto">
          <a:xfrm>
            <a:off x="512462" y="2311164"/>
            <a:ext cx="3904091" cy="33109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0D824-FE4C-E8A2-64BC-1A126C1906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EEFF97-256D-B402-45AD-0F5D3C6A1FFB}"/>
              </a:ext>
            </a:extLst>
          </p:cNvPr>
          <p:cNvSpPr>
            <a:spLocks noGrp="1"/>
          </p:cNvSpPr>
          <p:nvPr>
            <p:ph type="title"/>
          </p:nvPr>
        </p:nvSpPr>
        <p:spPr>
          <a:xfrm>
            <a:off x="397565" y="302150"/>
            <a:ext cx="8340917" cy="1447137"/>
          </a:xfrm>
          <a:solidFill>
            <a:schemeClr val="bg2">
              <a:lumMod val="50000"/>
            </a:schemeClr>
          </a:solidFill>
        </p:spPr>
        <p:txBody>
          <a:bodyPr>
            <a:noAutofit/>
          </a:bodyPr>
          <a:lstStyle/>
          <a:p>
            <a:pPr algn="ctr"/>
            <a:r>
              <a:rPr lang="en-US" sz="3200" b="1" dirty="0">
                <a:solidFill>
                  <a:schemeClr val="accent1">
                    <a:lumMod val="20000"/>
                    <a:lumOff val="80000"/>
                  </a:schemeClr>
                </a:solidFill>
              </a:rPr>
              <a:t>EGW “Testimonies for the Church Containing Messages of Warning and Instruction to Seventh-day Adventists” P. 62</a:t>
            </a:r>
          </a:p>
        </p:txBody>
      </p:sp>
      <p:sp>
        <p:nvSpPr>
          <p:cNvPr id="3" name="Content Placeholder 2">
            <a:extLst>
              <a:ext uri="{FF2B5EF4-FFF2-40B4-BE49-F238E27FC236}">
                <a16:creationId xmlns:a16="http://schemas.microsoft.com/office/drawing/2014/main" id="{3D934C14-AADE-0655-1BB7-CB121FB88212}"/>
              </a:ext>
            </a:extLst>
          </p:cNvPr>
          <p:cNvSpPr>
            <a:spLocks noGrp="1"/>
          </p:cNvSpPr>
          <p:nvPr>
            <p:ph idx="1"/>
          </p:nvPr>
        </p:nvSpPr>
        <p:spPr>
          <a:xfrm>
            <a:off x="457199" y="1924216"/>
            <a:ext cx="8217673" cy="3866985"/>
          </a:xfrm>
        </p:spPr>
        <p:txBody>
          <a:bodyPr>
            <a:normAutofit/>
          </a:bodyPr>
          <a:lstStyle/>
          <a:p>
            <a:pPr marL="0" indent="0">
              <a:buNone/>
            </a:pPr>
            <a:r>
              <a:rPr lang="en-US" sz="3600" dirty="0"/>
              <a:t>All these spiritualistic representations are simply nothingness. They are imperfect, untrue. They weaken and diminish the Majesty which no earthly likeness can be compared to. </a:t>
            </a:r>
          </a:p>
        </p:txBody>
      </p:sp>
    </p:spTree>
    <p:extLst>
      <p:ext uri="{BB962C8B-B14F-4D97-AF65-F5344CB8AC3E}">
        <p14:creationId xmlns:p14="http://schemas.microsoft.com/office/powerpoint/2010/main" val="32083109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6000" dirty="0"/>
              <a:t>The Mission (John 17:16)</a:t>
            </a:r>
          </a:p>
        </p:txBody>
      </p:sp>
      <p:sp>
        <p:nvSpPr>
          <p:cNvPr id="4" name="Content Placeholder 3"/>
          <p:cNvSpPr>
            <a:spLocks noGrp="1"/>
          </p:cNvSpPr>
          <p:nvPr>
            <p:ph sz="half" idx="2"/>
          </p:nvPr>
        </p:nvSpPr>
        <p:spPr/>
        <p:txBody>
          <a:bodyPr>
            <a:normAutofit lnSpcReduction="10000"/>
          </a:bodyPr>
          <a:lstStyle/>
          <a:p>
            <a:r>
              <a:rPr sz="4800" dirty="0"/>
              <a:t>They are not of the world, even as I am not of the world.</a:t>
            </a:r>
          </a:p>
        </p:txBody>
      </p:sp>
      <p:pic>
        <p:nvPicPr>
          <p:cNvPr id="50180" name="Picture 4" descr="Imputed and Imparted Righteousness—Design versus Imposed Law - Come And  Reason Ministries">
            <a:extLst>
              <a:ext uri="{FF2B5EF4-FFF2-40B4-BE49-F238E27FC236}">
                <a16:creationId xmlns:a16="http://schemas.microsoft.com/office/drawing/2014/main" id="{F4C17F5B-E809-4777-96BC-E83D86365AD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57200" y="2695311"/>
            <a:ext cx="3813175" cy="25421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6000" dirty="0"/>
              <a:t>The Mission (John 17:17)</a:t>
            </a:r>
          </a:p>
        </p:txBody>
      </p:sp>
      <p:sp>
        <p:nvSpPr>
          <p:cNvPr id="4" name="Content Placeholder 3"/>
          <p:cNvSpPr>
            <a:spLocks noGrp="1"/>
          </p:cNvSpPr>
          <p:nvPr>
            <p:ph sz="half" idx="2"/>
          </p:nvPr>
        </p:nvSpPr>
        <p:spPr/>
        <p:txBody>
          <a:bodyPr>
            <a:normAutofit/>
          </a:bodyPr>
          <a:lstStyle/>
          <a:p>
            <a:r>
              <a:rPr sz="4000" dirty="0"/>
              <a:t>Sanctify them through thy truth: thy word is truth.</a:t>
            </a:r>
          </a:p>
        </p:txBody>
      </p:sp>
      <p:pic>
        <p:nvPicPr>
          <p:cNvPr id="51202" name="Picture 2" descr="Bible Background Images - Free Download on Freepik">
            <a:extLst>
              <a:ext uri="{FF2B5EF4-FFF2-40B4-BE49-F238E27FC236}">
                <a16:creationId xmlns:a16="http://schemas.microsoft.com/office/drawing/2014/main" id="{5021BB08-3091-DBB7-7EF0-144038247B4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49287" y="2823369"/>
            <a:ext cx="3429000" cy="228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The Mission (John 17:18)</a:t>
            </a:r>
          </a:p>
        </p:txBody>
      </p:sp>
      <p:pic>
        <p:nvPicPr>
          <p:cNvPr id="5" name="Content Placeholder 4">
            <a:extLst>
              <a:ext uri="{FF2B5EF4-FFF2-40B4-BE49-F238E27FC236}">
                <a16:creationId xmlns:a16="http://schemas.microsoft.com/office/drawing/2014/main" id="{85C01737-D60A-2937-6EC4-5430E184861C}"/>
              </a:ext>
            </a:extLst>
          </p:cNvPr>
          <p:cNvPicPr>
            <a:picLocks noGrp="1" noChangeAspect="1"/>
          </p:cNvPicPr>
          <p:nvPr>
            <p:ph sz="half" idx="1"/>
          </p:nvPr>
        </p:nvPicPr>
        <p:blipFill>
          <a:blip r:embed="rId2"/>
          <a:stretch>
            <a:fillRect/>
          </a:stretch>
        </p:blipFill>
        <p:spPr>
          <a:xfrm>
            <a:off x="538956" y="2141538"/>
            <a:ext cx="3649662" cy="3649662"/>
          </a:xfrm>
          <a:prstGeom prst="rect">
            <a:avLst/>
          </a:prstGeom>
        </p:spPr>
      </p:pic>
      <p:sp>
        <p:nvSpPr>
          <p:cNvPr id="4" name="Content Placeholder 3"/>
          <p:cNvSpPr>
            <a:spLocks noGrp="1"/>
          </p:cNvSpPr>
          <p:nvPr>
            <p:ph sz="half" idx="2"/>
          </p:nvPr>
        </p:nvSpPr>
        <p:spPr/>
        <p:txBody>
          <a:bodyPr>
            <a:normAutofit lnSpcReduction="10000"/>
          </a:bodyPr>
          <a:lstStyle/>
          <a:p>
            <a:r>
              <a:rPr sz="4000" dirty="0"/>
              <a:t>As thou hast sent me into the world, even so have I also sent them into the world.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The Mission (John 17:19)</a:t>
            </a:r>
          </a:p>
        </p:txBody>
      </p:sp>
      <p:sp>
        <p:nvSpPr>
          <p:cNvPr id="4" name="Content Placeholder 3"/>
          <p:cNvSpPr>
            <a:spLocks noGrp="1"/>
          </p:cNvSpPr>
          <p:nvPr>
            <p:ph sz="half" idx="2"/>
          </p:nvPr>
        </p:nvSpPr>
        <p:spPr/>
        <p:txBody>
          <a:bodyPr>
            <a:normAutofit fontScale="92500" lnSpcReduction="10000"/>
          </a:bodyPr>
          <a:lstStyle/>
          <a:p>
            <a:r>
              <a:rPr sz="4000" dirty="0"/>
              <a:t>And for their sakes I sanctify myself, that they also might be sanctified through the truth.</a:t>
            </a:r>
          </a:p>
        </p:txBody>
      </p:sp>
      <p:pic>
        <p:nvPicPr>
          <p:cNvPr id="6" name="Content Placeholder 5">
            <a:extLst>
              <a:ext uri="{FF2B5EF4-FFF2-40B4-BE49-F238E27FC236}">
                <a16:creationId xmlns:a16="http://schemas.microsoft.com/office/drawing/2014/main" id="{9EB370BE-24FA-5A15-1C53-B743FA7DD05F}"/>
              </a:ext>
            </a:extLst>
          </p:cNvPr>
          <p:cNvPicPr>
            <a:picLocks noGrp="1" noChangeAspect="1"/>
          </p:cNvPicPr>
          <p:nvPr>
            <p:ph sz="half" idx="1"/>
          </p:nvPr>
        </p:nvPicPr>
        <p:blipFill>
          <a:blip r:embed="rId2"/>
          <a:stretch>
            <a:fillRect/>
          </a:stretch>
        </p:blipFill>
        <p:spPr>
          <a:xfrm>
            <a:off x="538956" y="2141538"/>
            <a:ext cx="3649662" cy="3649662"/>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400" dirty="0"/>
              <a:t>Prayer for </a:t>
            </a:r>
            <a:r>
              <a:rPr sz="6600" dirty="0"/>
              <a:t>Us</a:t>
            </a:r>
            <a:r>
              <a:rPr sz="4400" dirty="0"/>
              <a:t> (John 17:20)</a:t>
            </a:r>
          </a:p>
        </p:txBody>
      </p:sp>
      <p:sp>
        <p:nvSpPr>
          <p:cNvPr id="3" name="Content Placeholder 2"/>
          <p:cNvSpPr>
            <a:spLocks noGrp="1"/>
          </p:cNvSpPr>
          <p:nvPr>
            <p:ph sz="half" idx="1"/>
          </p:nvPr>
        </p:nvSpPr>
        <p:spPr/>
        <p:txBody>
          <a:bodyPr>
            <a:normAutofit lnSpcReduction="10000"/>
          </a:bodyPr>
          <a:lstStyle/>
          <a:p>
            <a:r>
              <a:rPr sz="3600" dirty="0"/>
              <a:t>Neither pray I for these alone, but for them also which shall believe on me through their word;</a:t>
            </a:r>
          </a:p>
        </p:txBody>
      </p:sp>
      <p:pic>
        <p:nvPicPr>
          <p:cNvPr id="53252" name="Picture 4" descr="Jesus Teachings and ACIM for Modern ...">
            <a:extLst>
              <a:ext uri="{FF2B5EF4-FFF2-40B4-BE49-F238E27FC236}">
                <a16:creationId xmlns:a16="http://schemas.microsoft.com/office/drawing/2014/main" id="{315A00CA-0ABC-ED29-8981-C35A581572C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142" r="3156"/>
          <a:stretch/>
        </p:blipFill>
        <p:spPr bwMode="auto">
          <a:xfrm>
            <a:off x="4572000" y="2345635"/>
            <a:ext cx="3783703" cy="34455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dirty="0"/>
              <a:t>Prayer for Us (John 17:21)</a:t>
            </a:r>
          </a:p>
        </p:txBody>
      </p:sp>
      <p:sp>
        <p:nvSpPr>
          <p:cNvPr id="3" name="Content Placeholder 2"/>
          <p:cNvSpPr>
            <a:spLocks noGrp="1"/>
          </p:cNvSpPr>
          <p:nvPr>
            <p:ph sz="half" idx="1"/>
          </p:nvPr>
        </p:nvSpPr>
        <p:spPr/>
        <p:txBody>
          <a:bodyPr>
            <a:normAutofit fontScale="92500" lnSpcReduction="10000"/>
          </a:bodyPr>
          <a:lstStyle/>
          <a:p>
            <a:r>
              <a:rPr sz="3200" dirty="0"/>
              <a:t>That they all may be one; as thou, Father, art in me, and I in thee, that they also may be one in us: that the world may believe that thou hast sent me.</a:t>
            </a:r>
          </a:p>
        </p:txBody>
      </p:sp>
      <p:pic>
        <p:nvPicPr>
          <p:cNvPr id="54274" name="Picture 2" descr="Amazon.com: Jesus Hands Canvas Wall Art The Whole World in The Bible Art  Poster for Living Room Bedroom Home Decorations Modern Religious Catholic  Painting Artwork Framed Ready to Hang (18''H x 24''W) :">
            <a:extLst>
              <a:ext uri="{FF2B5EF4-FFF2-40B4-BE49-F238E27FC236}">
                <a16:creationId xmlns:a16="http://schemas.microsoft.com/office/drawing/2014/main" id="{05225DD0-9526-DAB0-130A-140FA5BA993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098" t="21016" r="21060" b="24013"/>
          <a:stretch/>
        </p:blipFill>
        <p:spPr bwMode="auto">
          <a:xfrm>
            <a:off x="4707171" y="2478264"/>
            <a:ext cx="4055165" cy="33872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5400" dirty="0"/>
              <a:t>Prayer for Us (John 17:22)</a:t>
            </a:r>
          </a:p>
        </p:txBody>
      </p:sp>
      <p:sp>
        <p:nvSpPr>
          <p:cNvPr id="3" name="Content Placeholder 2"/>
          <p:cNvSpPr>
            <a:spLocks noGrp="1"/>
          </p:cNvSpPr>
          <p:nvPr>
            <p:ph sz="half" idx="1"/>
          </p:nvPr>
        </p:nvSpPr>
        <p:spPr/>
        <p:txBody>
          <a:bodyPr>
            <a:normAutofit fontScale="92500" lnSpcReduction="10000"/>
          </a:bodyPr>
          <a:lstStyle/>
          <a:p>
            <a:r>
              <a:rPr sz="4000" dirty="0"/>
              <a:t>And the glory which thou </a:t>
            </a:r>
            <a:r>
              <a:rPr sz="4000" dirty="0" err="1"/>
              <a:t>gavest</a:t>
            </a:r>
            <a:r>
              <a:rPr sz="4000" dirty="0"/>
              <a:t> me I have given them; that they may be one, even as we are one:</a:t>
            </a:r>
          </a:p>
        </p:txBody>
      </p:sp>
      <p:pic>
        <p:nvPicPr>
          <p:cNvPr id="55298" name="Picture 2" descr="John 17:22 - &quot;And the glory which thou gavest me I have given them; that they may be one, even as we are one:&quot;">
            <a:extLst>
              <a:ext uri="{FF2B5EF4-FFF2-40B4-BE49-F238E27FC236}">
                <a16:creationId xmlns:a16="http://schemas.microsoft.com/office/drawing/2014/main" id="{E6B0BF96-ADB3-6653-578E-278FF368E83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5400" dirty="0"/>
              <a:t>Prayer for Us (John 17:23)</a:t>
            </a:r>
          </a:p>
        </p:txBody>
      </p:sp>
      <p:sp>
        <p:nvSpPr>
          <p:cNvPr id="3" name="Content Placeholder 2"/>
          <p:cNvSpPr>
            <a:spLocks noGrp="1"/>
          </p:cNvSpPr>
          <p:nvPr>
            <p:ph sz="half" idx="1"/>
          </p:nvPr>
        </p:nvSpPr>
        <p:spPr/>
        <p:txBody>
          <a:bodyPr>
            <a:normAutofit fontScale="92500" lnSpcReduction="10000"/>
          </a:bodyPr>
          <a:lstStyle/>
          <a:p>
            <a:r>
              <a:rPr sz="3200" dirty="0"/>
              <a:t>I in them, and thou in me, that they may be made perfect in one; and that the world may know that thou hast sent me, and hast loved them, as thou hast loved me.</a:t>
            </a:r>
          </a:p>
        </p:txBody>
      </p:sp>
      <p:pic>
        <p:nvPicPr>
          <p:cNvPr id="56322" name="Picture 2" descr=" ‭‭John‬ ‭17‬:‭17‬ “Sanctify them by the truth; your word is truth.”">
            <a:extLst>
              <a:ext uri="{FF2B5EF4-FFF2-40B4-BE49-F238E27FC236}">
                <a16:creationId xmlns:a16="http://schemas.microsoft.com/office/drawing/2014/main" id="{C42D2A6B-262C-5577-1E92-3BA0B2ABF79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5400" dirty="0"/>
              <a:t>Prayer for Us (John 17:24)</a:t>
            </a:r>
          </a:p>
        </p:txBody>
      </p:sp>
      <p:sp>
        <p:nvSpPr>
          <p:cNvPr id="3" name="Content Placeholder 2"/>
          <p:cNvSpPr>
            <a:spLocks noGrp="1"/>
          </p:cNvSpPr>
          <p:nvPr>
            <p:ph sz="half" idx="1"/>
          </p:nvPr>
        </p:nvSpPr>
        <p:spPr/>
        <p:txBody>
          <a:bodyPr>
            <a:normAutofit fontScale="92500" lnSpcReduction="10000"/>
          </a:bodyPr>
          <a:lstStyle/>
          <a:p>
            <a:r>
              <a:rPr sz="2800" dirty="0"/>
              <a:t>Father, I will that they also, whom thou hast given me, be with me where I am; that they may behold my glory, which thou hast given me: for thou </a:t>
            </a:r>
            <a:r>
              <a:rPr sz="2800" dirty="0" err="1"/>
              <a:t>lovedst</a:t>
            </a:r>
            <a:r>
              <a:rPr sz="2800" dirty="0"/>
              <a:t> me before the foundation of the world.</a:t>
            </a:r>
          </a:p>
        </p:txBody>
      </p:sp>
      <p:pic>
        <p:nvPicPr>
          <p:cNvPr id="57346" name="Picture 2" descr="John 17:24 - &quot;Father, I will that they also, whom thou hast given me, be with me where I am; that they may behold my glory, which thou hast given me: for thou lovedst me before the foundation of the world.&quot;">
            <a:extLst>
              <a:ext uri="{FF2B5EF4-FFF2-40B4-BE49-F238E27FC236}">
                <a16:creationId xmlns:a16="http://schemas.microsoft.com/office/drawing/2014/main" id="{23571404-1FC2-F371-B22D-3CE6CEC8E98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5400" dirty="0"/>
              <a:t>Prayer for Us (John 17:25)</a:t>
            </a:r>
          </a:p>
        </p:txBody>
      </p:sp>
      <p:sp>
        <p:nvSpPr>
          <p:cNvPr id="3" name="Content Placeholder 2"/>
          <p:cNvSpPr>
            <a:spLocks noGrp="1"/>
          </p:cNvSpPr>
          <p:nvPr>
            <p:ph sz="half" idx="1"/>
          </p:nvPr>
        </p:nvSpPr>
        <p:spPr/>
        <p:txBody>
          <a:bodyPr>
            <a:normAutofit fontScale="92500"/>
          </a:bodyPr>
          <a:lstStyle/>
          <a:p>
            <a:r>
              <a:rPr sz="3600" dirty="0"/>
              <a:t>O righteous Father, the world hath not known thee: but I have known thee, and these have known that thou hast sent me.</a:t>
            </a:r>
          </a:p>
        </p:txBody>
      </p:sp>
      <p:pic>
        <p:nvPicPr>
          <p:cNvPr id="58370" name="Picture 2" descr="Jesus teaches disciples">
            <a:extLst>
              <a:ext uri="{FF2B5EF4-FFF2-40B4-BE49-F238E27FC236}">
                <a16:creationId xmlns:a16="http://schemas.microsoft.com/office/drawing/2014/main" id="{D24B349F-477E-1616-D82F-751049E0358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348" t="-13" r="19730" b="13"/>
          <a:stretch/>
        </p:blipFill>
        <p:spPr bwMode="auto">
          <a:xfrm>
            <a:off x="4953663" y="2333726"/>
            <a:ext cx="3220278" cy="32658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0E23F-6927-3CA2-9569-F618ADE6A1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EEA8D-CA12-5B88-30C0-A87B779EF73B}"/>
              </a:ext>
            </a:extLst>
          </p:cNvPr>
          <p:cNvSpPr>
            <a:spLocks noGrp="1"/>
          </p:cNvSpPr>
          <p:nvPr>
            <p:ph type="title"/>
          </p:nvPr>
        </p:nvSpPr>
        <p:spPr>
          <a:xfrm>
            <a:off x="397565" y="302150"/>
            <a:ext cx="8340917" cy="1447137"/>
          </a:xfrm>
          <a:solidFill>
            <a:schemeClr val="bg2">
              <a:lumMod val="50000"/>
            </a:schemeClr>
          </a:solidFill>
        </p:spPr>
        <p:txBody>
          <a:bodyPr>
            <a:noAutofit/>
          </a:bodyPr>
          <a:lstStyle/>
          <a:p>
            <a:pPr algn="ctr"/>
            <a:r>
              <a:rPr lang="en-US" sz="3200" b="1" dirty="0">
                <a:solidFill>
                  <a:schemeClr val="accent1">
                    <a:lumMod val="20000"/>
                    <a:lumOff val="80000"/>
                  </a:schemeClr>
                </a:solidFill>
              </a:rPr>
              <a:t>EGW “Testimonies for the Church Containing Messages of Warning and Instruction to Seventh-day Adventists” P. 62</a:t>
            </a:r>
          </a:p>
        </p:txBody>
      </p:sp>
      <p:sp>
        <p:nvSpPr>
          <p:cNvPr id="3" name="Content Placeholder 2">
            <a:extLst>
              <a:ext uri="{FF2B5EF4-FFF2-40B4-BE49-F238E27FC236}">
                <a16:creationId xmlns:a16="http://schemas.microsoft.com/office/drawing/2014/main" id="{89572F80-98D2-E785-FC6D-B08FF22F6AE7}"/>
              </a:ext>
            </a:extLst>
          </p:cNvPr>
          <p:cNvSpPr>
            <a:spLocks noGrp="1"/>
          </p:cNvSpPr>
          <p:nvPr>
            <p:ph idx="1"/>
          </p:nvPr>
        </p:nvSpPr>
        <p:spPr>
          <a:xfrm>
            <a:off x="457200" y="1924216"/>
            <a:ext cx="8281282" cy="3866985"/>
          </a:xfrm>
        </p:spPr>
        <p:txBody>
          <a:bodyPr>
            <a:normAutofit/>
          </a:bodyPr>
          <a:lstStyle/>
          <a:p>
            <a:pPr marL="0" indent="0">
              <a:buNone/>
            </a:pPr>
            <a:r>
              <a:rPr lang="en-US" sz="3600" dirty="0"/>
              <a:t>God can not be compared with the things His hands have made. These are mere earthly things, suffering under the curse of God because of the sins of man. The Father can not be described by the things of earth.</a:t>
            </a:r>
          </a:p>
        </p:txBody>
      </p:sp>
    </p:spTree>
    <p:extLst>
      <p:ext uri="{BB962C8B-B14F-4D97-AF65-F5344CB8AC3E}">
        <p14:creationId xmlns:p14="http://schemas.microsoft.com/office/powerpoint/2010/main" val="31951673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dirty="0"/>
              <a:t>Prayer for Us (John 17:26)</a:t>
            </a:r>
          </a:p>
        </p:txBody>
      </p:sp>
      <p:sp>
        <p:nvSpPr>
          <p:cNvPr id="3" name="Content Placeholder 2"/>
          <p:cNvSpPr>
            <a:spLocks noGrp="1"/>
          </p:cNvSpPr>
          <p:nvPr>
            <p:ph sz="half" idx="1"/>
          </p:nvPr>
        </p:nvSpPr>
        <p:spPr/>
        <p:txBody>
          <a:bodyPr>
            <a:normAutofit fontScale="85000" lnSpcReduction="10000"/>
          </a:bodyPr>
          <a:lstStyle/>
          <a:p>
            <a:r>
              <a:rPr sz="3600" dirty="0"/>
              <a:t>And I have declared unto them thy name, and will declare it: that the love wherewith thou hast loved me may be in them, and I in them.</a:t>
            </a:r>
          </a:p>
        </p:txBody>
      </p:sp>
      <p:pic>
        <p:nvPicPr>
          <p:cNvPr id="59394" name="Picture 2" descr="Bible Heart Shape Jesus Christ Love ...">
            <a:extLst>
              <a:ext uri="{FF2B5EF4-FFF2-40B4-BE49-F238E27FC236}">
                <a16:creationId xmlns:a16="http://schemas.microsoft.com/office/drawing/2014/main" id="{FAD4AFEB-DA58-17F2-0A49-D1CFAAE89BB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686" r="14246"/>
          <a:stretch/>
        </p:blipFill>
        <p:spPr bwMode="auto">
          <a:xfrm>
            <a:off x="4572000" y="2142068"/>
            <a:ext cx="3860300" cy="34682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C7137-53F8-F62E-918B-634E75846DC1}"/>
              </a:ext>
            </a:extLst>
          </p:cNvPr>
          <p:cNvSpPr>
            <a:spLocks noGrp="1"/>
          </p:cNvSpPr>
          <p:nvPr>
            <p:ph type="title"/>
          </p:nvPr>
        </p:nvSpPr>
        <p:spPr>
          <a:xfrm>
            <a:off x="457200" y="214312"/>
            <a:ext cx="7772400" cy="1705120"/>
          </a:xfrm>
          <a:solidFill>
            <a:srgbClr val="90CFE6"/>
          </a:solidFill>
        </p:spPr>
        <p:txBody>
          <a:bodyPr>
            <a:normAutofit/>
          </a:bodyPr>
          <a:lstStyle/>
          <a:p>
            <a:pPr algn="ctr"/>
            <a:r>
              <a:rPr lang="en-US" sz="6600" dirty="0">
                <a:solidFill>
                  <a:schemeClr val="bg2">
                    <a:lumMod val="75000"/>
                  </a:schemeClr>
                </a:solidFill>
              </a:rPr>
              <a:t>John 16:33</a:t>
            </a:r>
          </a:p>
        </p:txBody>
      </p:sp>
      <p:sp>
        <p:nvSpPr>
          <p:cNvPr id="3" name="Content Placeholder 2">
            <a:extLst>
              <a:ext uri="{FF2B5EF4-FFF2-40B4-BE49-F238E27FC236}">
                <a16:creationId xmlns:a16="http://schemas.microsoft.com/office/drawing/2014/main" id="{835228F7-65C8-A591-2850-1A4D82F78422}"/>
              </a:ext>
            </a:extLst>
          </p:cNvPr>
          <p:cNvSpPr>
            <a:spLocks noGrp="1"/>
          </p:cNvSpPr>
          <p:nvPr>
            <p:ph idx="1"/>
          </p:nvPr>
        </p:nvSpPr>
        <p:spPr>
          <a:xfrm>
            <a:off x="3800723" y="2105549"/>
            <a:ext cx="4776745" cy="4258732"/>
          </a:xfrm>
        </p:spPr>
        <p:txBody>
          <a:bodyPr>
            <a:normAutofit fontScale="92500" lnSpcReduction="10000"/>
          </a:bodyPr>
          <a:lstStyle/>
          <a:p>
            <a:r>
              <a:rPr lang="en-US" sz="4000" b="1" i="0" baseline="30000" dirty="0">
                <a:effectLst/>
                <a:latin typeface="system-ui"/>
              </a:rPr>
              <a:t>33 </a:t>
            </a:r>
            <a:r>
              <a:rPr lang="en-US" sz="4000" b="0" i="0" dirty="0">
                <a:effectLst/>
                <a:latin typeface="system-ui"/>
              </a:rPr>
              <a:t>These things I have spoken unto you, that in me ye might have peace. In the world ye shall have tribulation: but be of good cheer; I have overcome the world.</a:t>
            </a:r>
            <a:endParaRPr lang="en-US" sz="4000" dirty="0"/>
          </a:p>
        </p:txBody>
      </p:sp>
      <p:pic>
        <p:nvPicPr>
          <p:cNvPr id="60418" name="Picture 2" descr="Free Global Network Hands Image ...">
            <a:extLst>
              <a:ext uri="{FF2B5EF4-FFF2-40B4-BE49-F238E27FC236}">
                <a16:creationId xmlns:a16="http://schemas.microsoft.com/office/drawing/2014/main" id="{000FA286-E9EB-8825-9806-36D3B8ABA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532" y="2412412"/>
            <a:ext cx="3081939" cy="308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8835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9175E-8829-5B52-4C5A-FFF7380468FD}"/>
              </a:ext>
            </a:extLst>
          </p:cNvPr>
          <p:cNvSpPr>
            <a:spLocks noGrp="1"/>
          </p:cNvSpPr>
          <p:nvPr>
            <p:ph type="ctrTitle"/>
          </p:nvPr>
        </p:nvSpPr>
        <p:spPr>
          <a:xfrm>
            <a:off x="2055377" y="2700642"/>
            <a:ext cx="6783150" cy="3870091"/>
          </a:xfrm>
        </p:spPr>
        <p:txBody>
          <a:bodyPr>
            <a:normAutofit/>
          </a:bodyPr>
          <a:lstStyle/>
          <a:p>
            <a:r>
              <a:rPr lang="en-US" sz="6000" dirty="0"/>
              <a:t>Thanks for listening… Have a Happy Sabbath!!</a:t>
            </a:r>
          </a:p>
        </p:txBody>
      </p:sp>
    </p:spTree>
    <p:extLst>
      <p:ext uri="{BB962C8B-B14F-4D97-AF65-F5344CB8AC3E}">
        <p14:creationId xmlns:p14="http://schemas.microsoft.com/office/powerpoint/2010/main" val="2043744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4400" dirty="0"/>
              <a:t>The Point: Interconnectedness (John 15:1)</a:t>
            </a:r>
          </a:p>
        </p:txBody>
      </p:sp>
      <p:sp>
        <p:nvSpPr>
          <p:cNvPr id="3" name="Content Placeholder 2"/>
          <p:cNvSpPr>
            <a:spLocks noGrp="1"/>
          </p:cNvSpPr>
          <p:nvPr>
            <p:ph sz="half" idx="1"/>
          </p:nvPr>
        </p:nvSpPr>
        <p:spPr/>
        <p:txBody>
          <a:bodyPr>
            <a:normAutofit/>
          </a:bodyPr>
          <a:lstStyle/>
          <a:p>
            <a:r>
              <a:rPr sz="4000" dirty="0"/>
              <a:t>I am the true vine, and my Father is the husbandman.</a:t>
            </a:r>
          </a:p>
        </p:txBody>
      </p:sp>
      <p:pic>
        <p:nvPicPr>
          <p:cNvPr id="1026" name="Picture 2" descr="John 15:1 - &quot;I am the true vine, and my Father is the husbandman.&quot;">
            <a:extLst>
              <a:ext uri="{FF2B5EF4-FFF2-40B4-BE49-F238E27FC236}">
                <a16:creationId xmlns:a16="http://schemas.microsoft.com/office/drawing/2014/main" id="{C36A564F-BF0D-FCE4-C772-5F4FD0CA407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8181" y="2141538"/>
            <a:ext cx="3649662" cy="3649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docProps/app.xml><?xml version="1.0" encoding="utf-8"?>
<Properties xmlns="http://schemas.openxmlformats.org/officeDocument/2006/extended-properties" xmlns:vt="http://schemas.openxmlformats.org/officeDocument/2006/docPropsVTypes">
  <Template>Celestial</Template>
  <TotalTime>925</TotalTime>
  <Words>3337</Words>
  <Application>Microsoft Office PowerPoint</Application>
  <PresentationFormat>On-screen Show (4:3)</PresentationFormat>
  <Paragraphs>163</Paragraphs>
  <Slides>82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82</vt:i4>
      </vt:variant>
    </vt:vector>
  </HeadingPairs>
  <TitlesOfParts>
    <vt:vector size="87" baseType="lpstr">
      <vt:lpstr>Arial</vt:lpstr>
      <vt:lpstr>Calibri</vt:lpstr>
      <vt:lpstr>Calibri Light</vt:lpstr>
      <vt:lpstr>system-ui</vt:lpstr>
      <vt:lpstr>Celestial</vt:lpstr>
      <vt:lpstr>The Father, the Son, and the Spirit</vt:lpstr>
      <vt:lpstr>EGW “Christ’s Object in Coming to the world”  Signs of the Times, June 27, 1895</vt:lpstr>
      <vt:lpstr>EGW “Christ’s Object in Coming to the world”  Signs of the Times, June 27, 1895</vt:lpstr>
      <vt:lpstr>EGW “Christ’s Object in Coming to the world”  Signs of the Times, June 27, 1895</vt:lpstr>
      <vt:lpstr>EGW “Testimonies for the Church Containing Messages of Warning and Instruction to Seventh-day Adventists” P. 62</vt:lpstr>
      <vt:lpstr>EGW “Testimonies for the Church Containing Messages of Warning and Instruction to Seventh-day Adventists” P. 62</vt:lpstr>
      <vt:lpstr>EGW “Testimonies for the Church Containing Messages of Warning and Instruction to Seventh-day Adventists” P. 62</vt:lpstr>
      <vt:lpstr>EGW “Testimonies for the Church Containing Messages of Warning and Instruction to Seventh-day Adventists” P. 62</vt:lpstr>
      <vt:lpstr>The Point: Interconnectedness (John 15:1)</vt:lpstr>
      <vt:lpstr>The Point: Interconnectedness (John 15:2)</vt:lpstr>
      <vt:lpstr>The Point: Interconnectedness (John 15:3)</vt:lpstr>
      <vt:lpstr>The Point: Interconnectedness (John 15:4)</vt:lpstr>
      <vt:lpstr>The Point: Interconnectedness (John 15:5)</vt:lpstr>
      <vt:lpstr>The Point: Interconnectedness (John 15:6)</vt:lpstr>
      <vt:lpstr>The Point: Interconnectedness (John 15:7)</vt:lpstr>
      <vt:lpstr>The Point: Interconnectedness (John 15:8)</vt:lpstr>
      <vt:lpstr>The Point: Interconnectedness (John 15:9)</vt:lpstr>
      <vt:lpstr>The Point: Interconnectedness (John 15:10)</vt:lpstr>
      <vt:lpstr>The Point: Interconnectedness (John 15:11)</vt:lpstr>
      <vt:lpstr>The Warning: Sympathies (John 15:18)</vt:lpstr>
      <vt:lpstr>The Warning: Sympathies (John 15:19)</vt:lpstr>
      <vt:lpstr>The Warning: Sympathies (John 15:20)</vt:lpstr>
      <vt:lpstr>The Warning: Sympathies (John 15:21)</vt:lpstr>
      <vt:lpstr>The Warning: Sympathies (John 15:22)</vt:lpstr>
      <vt:lpstr>The Warning: Sympathies (John 15:23)</vt:lpstr>
      <vt:lpstr>The Warning: Sympathies (John 15:24)</vt:lpstr>
      <vt:lpstr>The Warning: Sympathies (John 15:25)</vt:lpstr>
      <vt:lpstr>The Coming Comforter  (John 15:26)</vt:lpstr>
      <vt:lpstr>The Coming Comforter (John 16:5)</vt:lpstr>
      <vt:lpstr>The Coming Comforter  (John 16:6)</vt:lpstr>
      <vt:lpstr>The Coming Comforter  (John 16:7)</vt:lpstr>
      <vt:lpstr>The Coming Comforter  (John 16:8)</vt:lpstr>
      <vt:lpstr>he will Reprove</vt:lpstr>
      <vt:lpstr>he will reprove the world of sin</vt:lpstr>
      <vt:lpstr>The Coming Comforter  (John 16:9)</vt:lpstr>
      <vt:lpstr>he will reprove the world of Righteousness</vt:lpstr>
      <vt:lpstr>The Coming Comforter  (John 16:10)</vt:lpstr>
      <vt:lpstr>he will reprove the world of Judgement</vt:lpstr>
      <vt:lpstr>The Coming Comforter  (John 16:11)</vt:lpstr>
      <vt:lpstr>Spirit of Truth The Desire of Ages p. 671</vt:lpstr>
      <vt:lpstr>Spirit of Truth The Desire of Ages p. 671</vt:lpstr>
      <vt:lpstr>One God (John 16:12)</vt:lpstr>
      <vt:lpstr>One God (John 16:13)</vt:lpstr>
      <vt:lpstr>One God (John 16:14)</vt:lpstr>
      <vt:lpstr>One God (John 16:15)</vt:lpstr>
      <vt:lpstr>Interconnectedness  (John 16:22)</vt:lpstr>
      <vt:lpstr>Interconnectedness  (John 16:23)</vt:lpstr>
      <vt:lpstr>To ASK  or NOT to Ask SDABC</vt:lpstr>
      <vt:lpstr>Interconnectedness  (John 16:23)</vt:lpstr>
      <vt:lpstr>To ASK  or NOT to Ask SDABC</vt:lpstr>
      <vt:lpstr>Interconnectedness  (John 16:23)</vt:lpstr>
      <vt:lpstr>Interconnectedness  (John 16:24)</vt:lpstr>
      <vt:lpstr>Interconnectedness  (John 16:25)</vt:lpstr>
      <vt:lpstr>Interconnectedness  (John 16:26)</vt:lpstr>
      <vt:lpstr>Interconnectedness  (John 16:27)</vt:lpstr>
      <vt:lpstr>Direct Connection SDABC</vt:lpstr>
      <vt:lpstr>Interconnectedness  (John 16:28)</vt:lpstr>
      <vt:lpstr>Jesus Prayer: John 17</vt:lpstr>
      <vt:lpstr>Prayer for Oneness (John 17:4)</vt:lpstr>
      <vt:lpstr>Prayer for Oneness (John 17:5)</vt:lpstr>
      <vt:lpstr>Prayer for Oneness (John 17:6)</vt:lpstr>
      <vt:lpstr>Prayer for Oneness (John 17:7)</vt:lpstr>
      <vt:lpstr>Prayer for Oneness (John 17:8)</vt:lpstr>
      <vt:lpstr>Prayer for Oneness (John 17:9)</vt:lpstr>
      <vt:lpstr>Prayer for Oneness (John 17:10)</vt:lpstr>
      <vt:lpstr>Prayer for Oneness (John 17:11)</vt:lpstr>
      <vt:lpstr>But Jesus’ followers don’t just sit around In Happy Amity being One…</vt:lpstr>
      <vt:lpstr>The Mission (John 17:14)</vt:lpstr>
      <vt:lpstr>The Mission (John 17:15)</vt:lpstr>
      <vt:lpstr>The Mission (John 17:16)</vt:lpstr>
      <vt:lpstr>The Mission (John 17:17)</vt:lpstr>
      <vt:lpstr>The Mission (John 17:18)</vt:lpstr>
      <vt:lpstr>The Mission (John 17:19)</vt:lpstr>
      <vt:lpstr>Prayer for Us (John 17:20)</vt:lpstr>
      <vt:lpstr>Prayer for Us (John 17:21)</vt:lpstr>
      <vt:lpstr>Prayer for Us (John 17:22)</vt:lpstr>
      <vt:lpstr>Prayer for Us (John 17:23)</vt:lpstr>
      <vt:lpstr>Prayer for Us (John 17:24)</vt:lpstr>
      <vt:lpstr>Prayer for Us (John 17:25)</vt:lpstr>
      <vt:lpstr>Prayer for Us (John 17:26)</vt:lpstr>
      <vt:lpstr>John 16:33</vt:lpstr>
      <vt:lpstr>Thanks for listening… Have a Happy Sabbath!!</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3</cp:revision>
  <dcterms:created xsi:type="dcterms:W3CDTF">2013-01-27T09:14:16Z</dcterms:created>
  <dcterms:modified xsi:type="dcterms:W3CDTF">2024-12-06T20:25:48Z</dcterms:modified>
  <cp:category/>
</cp:coreProperties>
</file>